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8288000" cy="10287000"/>
  <p:notesSz cx="6858000" cy="9144000"/>
  <p:embeddedFontLst>
    <p:embeddedFont>
      <p:font typeface="Clear Sans Bold" panose="020B0604020202020204" charset="0"/>
      <p:regular r:id="rId27"/>
    </p:embeddedFont>
    <p:embeddedFont>
      <p:font typeface="Clear Sans Regular Italics" panose="020B0604020202020204" charset="0"/>
      <p:regular r:id="rId28"/>
    </p:embeddedFont>
    <p:embeddedFont>
      <p:font typeface="Clear Sans Regular Bold" panose="020B0604020202020204" charset="0"/>
      <p:regular r:id="rId29"/>
    </p:embeddedFont>
    <p:embeddedFont>
      <p:font typeface="Clear Sans Regular" panose="020B0604020202020204" charset="0"/>
      <p:regular r:id="rId30"/>
    </p:embeddedFont>
    <p:embeddedFont>
      <p:font typeface="Clear Sans Regular Bold Italics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2" autoAdjust="0"/>
  </p:normalViewPr>
  <p:slideViewPr>
    <p:cSldViewPr>
      <p:cViewPr>
        <p:scale>
          <a:sx n="51" d="100"/>
          <a:sy n="51" d="100"/>
        </p:scale>
        <p:origin x="-4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AC934-6EDD-42CA-843B-0E3048B4221C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30F0-A694-4F6E-AD06-DE776DED5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8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30F0-A694-4F6E-AD06-DE776DED5D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8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30F0-A694-4F6E-AD06-DE776DED5D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2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30F0-A694-4F6E-AD06-DE776DED5D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1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5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52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4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5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4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2.svg"/><Relationship Id="rId3" Type="http://schemas.openxmlformats.org/officeDocument/2006/relationships/image" Target="../media/image24.svg"/><Relationship Id="rId7" Type="http://schemas.openxmlformats.org/officeDocument/2006/relationships/image" Target="../media/image32.sv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svg"/><Relationship Id="rId18" Type="http://schemas.openxmlformats.org/officeDocument/2006/relationships/image" Target="../media/image21.png"/><Relationship Id="rId3" Type="http://schemas.openxmlformats.org/officeDocument/2006/relationships/image" Target="../media/image42.svg"/><Relationship Id="rId17" Type="http://schemas.openxmlformats.org/officeDocument/2006/relationships/image" Target="../media/image35.png"/><Relationship Id="rId7" Type="http://schemas.openxmlformats.org/officeDocument/2006/relationships/image" Target="../media/image30.svg"/><Relationship Id="rId2" Type="http://schemas.openxmlformats.org/officeDocument/2006/relationships/image" Target="../media/image30.pn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4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46.sv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4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4.svg"/><Relationship Id="rId10" Type="http://schemas.openxmlformats.org/officeDocument/2006/relationships/image" Target="../media/image17.jp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34400" y="3018076"/>
            <a:ext cx="9214277" cy="5905103"/>
            <a:chOff x="45076" y="2940850"/>
            <a:chExt cx="12285703" cy="7873471"/>
          </a:xfrm>
        </p:grpSpPr>
        <p:sp>
          <p:nvSpPr>
            <p:cNvPr id="3" name="TextBox 3"/>
            <p:cNvSpPr txBox="1"/>
            <p:nvPr/>
          </p:nvSpPr>
          <p:spPr>
            <a:xfrm>
              <a:off x="45076" y="2940850"/>
              <a:ext cx="12033876" cy="5300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39"/>
                </a:lnSpc>
              </a:pP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Результати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щорічного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моніторингу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показників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внутрішнього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забезпечення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якості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освіти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>
                  <a:solidFill>
                    <a:srgbClr val="F7B4A7"/>
                  </a:solidFill>
                  <a:latin typeface="Clear Sans Bold Bold"/>
                </a:rPr>
                <a:t>освітніх</a:t>
              </a:r>
              <a:r>
                <a:rPr lang="en-US" sz="6239" dirty="0">
                  <a:solidFill>
                    <a:srgbClr val="F7B4A7"/>
                  </a:solidFill>
                  <a:latin typeface="Clear Sans Bold Bold"/>
                </a:rPr>
                <a:t> </a:t>
              </a:r>
              <a:r>
                <a:rPr lang="en-US" sz="6239" dirty="0" err="1" smtClean="0">
                  <a:solidFill>
                    <a:srgbClr val="F7B4A7"/>
                  </a:solidFill>
                  <a:latin typeface="Clear Sans Bold Bold"/>
                </a:rPr>
                <a:t>програ</a:t>
              </a:r>
              <a:r>
                <a:rPr lang="uk-UA" sz="6239" dirty="0" smtClean="0">
                  <a:solidFill>
                    <a:srgbClr val="F7B4A7"/>
                  </a:solidFill>
                  <a:latin typeface="Clear Sans Bold Bold"/>
                </a:rPr>
                <a:t>м</a:t>
              </a:r>
              <a:endParaRPr lang="en-US" sz="6239" dirty="0">
                <a:solidFill>
                  <a:srgbClr val="F7B4A7"/>
                </a:solidFill>
                <a:latin typeface="Clear Sans Bold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804276" y="8426149"/>
              <a:ext cx="8526503" cy="2388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32"/>
                </a:lnSpc>
              </a:pP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Відділ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перспективного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розвитку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,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ліцензування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,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акредитації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та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якості</a:t>
              </a:r>
              <a:r>
                <a:rPr lang="en-US" sz="3451" dirty="0">
                  <a:solidFill>
                    <a:srgbClr val="FFFFFF"/>
                  </a:solidFill>
                  <a:latin typeface="Clear Sans Regular Italics"/>
                </a:rPr>
                <a:t> </a:t>
              </a:r>
              <a:r>
                <a:rPr lang="en-US" sz="3451" dirty="0" err="1">
                  <a:solidFill>
                    <a:srgbClr val="FFFFFF"/>
                  </a:solidFill>
                  <a:latin typeface="Clear Sans Regular Italics"/>
                </a:rPr>
                <a:t>освіти</a:t>
              </a:r>
              <a:endParaRPr lang="en-US" sz="3451" dirty="0">
                <a:solidFill>
                  <a:srgbClr val="FFFFFF"/>
                </a:solidFill>
                <a:latin typeface="Clear Sans Regular Itali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10000" y="6804668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5111"/>
            <a:ext cx="11777036" cy="2771199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 flipH="1">
            <a:off x="2209332" y="1790711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68573" y="1056962"/>
            <a:ext cx="1421422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Як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Ви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оцінюєте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кваліфікацію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викладачів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,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які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задіяні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у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функціонуванні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освітньої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програми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97130"/>
            <a:ext cx="13030200" cy="492808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316200" y="307910"/>
            <a:ext cx="3938120" cy="5292790"/>
          </a:xfrm>
          <a:custGeom>
            <a:avLst/>
            <a:gdLst/>
            <a:ahLst/>
            <a:cxnLst/>
            <a:rect l="l" t="t" r="r" b="b"/>
            <a:pathLst>
              <a:path w="2646149" h="4076700">
                <a:moveTo>
                  <a:pt x="0" y="0"/>
                </a:moveTo>
                <a:lnTo>
                  <a:pt x="2646149" y="0"/>
                </a:lnTo>
                <a:lnTo>
                  <a:pt x="2646149" y="407670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784" y="7277100"/>
            <a:ext cx="2652713" cy="37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1373" y="8189965"/>
            <a:ext cx="2645731" cy="1625922"/>
          </a:xfrm>
          <a:custGeom>
            <a:avLst/>
            <a:gdLst/>
            <a:ahLst/>
            <a:cxnLst/>
            <a:rect l="l" t="t" r="r" b="b"/>
            <a:pathLst>
              <a:path w="2645731" h="1625922">
                <a:moveTo>
                  <a:pt x="0" y="0"/>
                </a:moveTo>
                <a:lnTo>
                  <a:pt x="2645731" y="0"/>
                </a:lnTo>
                <a:lnTo>
                  <a:pt x="2645731" y="1625922"/>
                </a:lnTo>
                <a:lnTo>
                  <a:pt x="0" y="1625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14784" y="1866900"/>
            <a:ext cx="5135030" cy="3714434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0" y="0"/>
                </a:moveTo>
                <a:lnTo>
                  <a:pt x="5758625" y="0"/>
                </a:lnTo>
                <a:lnTo>
                  <a:pt x="5758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" y="-497809"/>
            <a:ext cx="5589552" cy="6545046"/>
          </a:xfrm>
          <a:custGeom>
            <a:avLst/>
            <a:gdLst/>
            <a:ahLst/>
            <a:cxnLst/>
            <a:rect l="l" t="t" r="r" b="b"/>
            <a:pathLst>
              <a:path w="4317873" h="5892879">
                <a:moveTo>
                  <a:pt x="0" y="0"/>
                </a:moveTo>
                <a:lnTo>
                  <a:pt x="4317873" y="0"/>
                </a:lnTo>
                <a:lnTo>
                  <a:pt x="4317873" y="5892879"/>
                </a:lnTo>
                <a:lnTo>
                  <a:pt x="0" y="5892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4400" y="1146488"/>
            <a:ext cx="1630680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Чи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задоволені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Ви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обсягом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та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різноманітністю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навчально-методичних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матеріалів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(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презентації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,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відеоматеріали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,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методичні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вказівки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,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література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та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400" b="1" dirty="0" err="1">
                <a:solidFill>
                  <a:srgbClr val="FEFEFE"/>
                </a:solidFill>
                <a:latin typeface="Clear Sans Bold Bold"/>
              </a:rPr>
              <a:t>ін</a:t>
            </a:r>
            <a:r>
              <a:rPr lang="en-US" sz="4400" b="1" dirty="0">
                <a:solidFill>
                  <a:srgbClr val="FEFEFE"/>
                </a:solidFill>
                <a:latin typeface="Clear Sans Bold Bold"/>
              </a:rPr>
              <a:t>.)?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04" y="3979597"/>
            <a:ext cx="13328600" cy="4989894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6306800" y="5086953"/>
            <a:ext cx="1491622" cy="3229890"/>
          </a:xfrm>
          <a:custGeom>
            <a:avLst/>
            <a:gdLst/>
            <a:ahLst/>
            <a:cxnLst/>
            <a:rect l="l" t="t" r="r" b="b"/>
            <a:pathLst>
              <a:path w="1491622" h="3229890">
                <a:moveTo>
                  <a:pt x="0" y="0"/>
                </a:moveTo>
                <a:lnTo>
                  <a:pt x="1491622" y="0"/>
                </a:lnTo>
                <a:lnTo>
                  <a:pt x="1491622" y="3229890"/>
                </a:lnTo>
                <a:lnTo>
                  <a:pt x="0" y="32298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008081" y="7735357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4597438" y="0"/>
                </a:moveTo>
                <a:lnTo>
                  <a:pt x="0" y="0"/>
                </a:lnTo>
                <a:lnTo>
                  <a:pt x="0" y="2842053"/>
                </a:lnTo>
                <a:lnTo>
                  <a:pt x="4597438" y="2842053"/>
                </a:lnTo>
                <a:lnTo>
                  <a:pt x="459743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3000" y="1242527"/>
            <a:ext cx="15236188" cy="194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Як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Ви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оцінюєте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співвідношення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теоретичної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та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практичної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частин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48100"/>
            <a:ext cx="12911442" cy="517264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2127463" y="528324"/>
            <a:ext cx="5131837" cy="41148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6400" y="952500"/>
            <a:ext cx="18301172" cy="194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Наскільки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зручно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користуватися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електронною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бібліотекою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EFEFE"/>
                </a:solidFill>
                <a:latin typeface="Clear Sans Bold Bold"/>
              </a:rPr>
              <a:t>університету</a:t>
            </a:r>
            <a:r>
              <a:rPr lang="en-US" sz="5100" b="1" dirty="0">
                <a:solidFill>
                  <a:srgbClr val="FEFEFE"/>
                </a:solidFill>
                <a:latin typeface="Clear Sans Bold Bold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90900"/>
            <a:ext cx="14247748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7809" y="0"/>
          <a:ext cx="17521908" cy="3998426"/>
        </p:xfrm>
        <a:graphic>
          <a:graphicData uri="http://schemas.openxmlformats.org/drawingml/2006/table">
            <a:tbl>
              <a:tblPr/>
              <a:tblGrid>
                <a:gridCol w="4380477"/>
                <a:gridCol w="4380477"/>
                <a:gridCol w="4380477"/>
                <a:gridCol w="4380477"/>
              </a:tblGrid>
              <a:tr h="123548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EFEFE"/>
                          </a:solidFill>
                          <a:latin typeface="Clear Sans Regular"/>
                        </a:rPr>
                        <a:t>ПОНЕДІЛОК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EFEFE"/>
                          </a:solidFill>
                          <a:latin typeface="Clear Sans Regular Bold"/>
                        </a:rPr>
                        <a:t>ВІВТОРОК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EFEFE"/>
                          </a:solidFill>
                          <a:latin typeface="Clear Sans Regular Bold"/>
                        </a:rPr>
                        <a:t>СЕРЕДА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EFEFE"/>
                          </a:solidFill>
                          <a:latin typeface="Clear Sans Regular Bold"/>
                        </a:rPr>
                        <a:t>ЧЕТВЕР</a:t>
                      </a: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</a:tr>
              <a:tr h="690736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0736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0736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0736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71450" marR="171450" marT="171450" marB="171450" anchor="ctr">
                    <a:lnL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3734236" y="-494137"/>
            <a:ext cx="4743003" cy="4251455"/>
          </a:xfrm>
          <a:custGeom>
            <a:avLst/>
            <a:gdLst/>
            <a:ahLst/>
            <a:cxnLst/>
            <a:rect l="l" t="t" r="r" b="b"/>
            <a:pathLst>
              <a:path w="4743003" h="4251455">
                <a:moveTo>
                  <a:pt x="0" y="0"/>
                </a:moveTo>
                <a:lnTo>
                  <a:pt x="4743003" y="0"/>
                </a:lnTo>
                <a:lnTo>
                  <a:pt x="4743003" y="4251455"/>
                </a:lnTo>
                <a:lnTo>
                  <a:pt x="0" y="4251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6057" y="1409700"/>
            <a:ext cx="1457879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Чи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задоволені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Ви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кількістю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та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графіком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проведення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консультацій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00500"/>
            <a:ext cx="13972138" cy="519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8034" y="3217833"/>
            <a:ext cx="2130348" cy="1464130"/>
          </a:xfrm>
          <a:custGeom>
            <a:avLst/>
            <a:gdLst/>
            <a:ahLst/>
            <a:cxnLst/>
            <a:rect l="l" t="t" r="r" b="b"/>
            <a:pathLst>
              <a:path w="2130348" h="1464130">
                <a:moveTo>
                  <a:pt x="0" y="0"/>
                </a:moveTo>
                <a:lnTo>
                  <a:pt x="2130348" y="0"/>
                </a:lnTo>
                <a:lnTo>
                  <a:pt x="2130348" y="1464131"/>
                </a:lnTo>
                <a:lnTo>
                  <a:pt x="0" y="1464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883" y="4450905"/>
            <a:ext cx="2035004" cy="2247494"/>
          </a:xfrm>
          <a:custGeom>
            <a:avLst/>
            <a:gdLst/>
            <a:ahLst/>
            <a:cxnLst/>
            <a:rect l="l" t="t" r="r" b="b"/>
            <a:pathLst>
              <a:path w="2035004" h="2247494">
                <a:moveTo>
                  <a:pt x="0" y="0"/>
                </a:moveTo>
                <a:lnTo>
                  <a:pt x="2035004" y="0"/>
                </a:lnTo>
                <a:lnTo>
                  <a:pt x="2035004" y="2247494"/>
                </a:lnTo>
                <a:lnTo>
                  <a:pt x="0" y="2247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74130" y="3344509"/>
            <a:ext cx="2152442" cy="2212790"/>
          </a:xfrm>
          <a:custGeom>
            <a:avLst/>
            <a:gdLst/>
            <a:ahLst/>
            <a:cxnLst/>
            <a:rect l="l" t="t" r="r" b="b"/>
            <a:pathLst>
              <a:path w="2152442" h="2212790">
                <a:moveTo>
                  <a:pt x="0" y="0"/>
                </a:moveTo>
                <a:lnTo>
                  <a:pt x="2152441" y="0"/>
                </a:lnTo>
                <a:lnTo>
                  <a:pt x="2152441" y="2212791"/>
                </a:lnTo>
                <a:lnTo>
                  <a:pt x="0" y="2212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20703" y="7553369"/>
            <a:ext cx="2063930" cy="2212790"/>
          </a:xfrm>
          <a:custGeom>
            <a:avLst/>
            <a:gdLst/>
            <a:ahLst/>
            <a:cxnLst/>
            <a:rect l="l" t="t" r="r" b="b"/>
            <a:pathLst>
              <a:path w="2063930" h="2212790">
                <a:moveTo>
                  <a:pt x="0" y="0"/>
                </a:moveTo>
                <a:lnTo>
                  <a:pt x="2063930" y="0"/>
                </a:lnTo>
                <a:lnTo>
                  <a:pt x="2063930" y="2212791"/>
                </a:lnTo>
                <a:lnTo>
                  <a:pt x="0" y="22127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6406" y="7467701"/>
            <a:ext cx="1061469" cy="2298458"/>
          </a:xfrm>
          <a:custGeom>
            <a:avLst/>
            <a:gdLst/>
            <a:ahLst/>
            <a:cxnLst/>
            <a:rect l="l" t="t" r="r" b="b"/>
            <a:pathLst>
              <a:path w="1061469" h="2298458">
                <a:moveTo>
                  <a:pt x="0" y="0"/>
                </a:moveTo>
                <a:lnTo>
                  <a:pt x="1061470" y="0"/>
                </a:lnTo>
                <a:lnTo>
                  <a:pt x="1061470" y="2298458"/>
                </a:lnTo>
                <a:lnTo>
                  <a:pt x="0" y="22984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876300"/>
            <a:ext cx="18288000" cy="3073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5100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Наскільки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в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університеті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забезпечена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можливість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брати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участь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в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позааудиторних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заходах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(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конференції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олімпіади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спортивні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змагання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конкурси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майстер-класи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розмовний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клуб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,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волонтерська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діяльність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4800" b="1" dirty="0" err="1">
                <a:solidFill>
                  <a:srgbClr val="2B4B82"/>
                </a:solidFill>
                <a:latin typeface="Clear Sans Bold Bold"/>
              </a:rPr>
              <a:t>тощо</a:t>
            </a:r>
            <a:r>
              <a:rPr lang="en-US" sz="4800" b="1" dirty="0">
                <a:solidFill>
                  <a:srgbClr val="2B4B82"/>
                </a:solidFill>
                <a:latin typeface="Clear Sans Bold Bold"/>
              </a:rPr>
              <a:t>)?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91" y="4450903"/>
            <a:ext cx="12903817" cy="487925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719818" y="6394741"/>
            <a:ext cx="1913988" cy="2298458"/>
          </a:xfrm>
          <a:custGeom>
            <a:avLst/>
            <a:gdLst/>
            <a:ahLst/>
            <a:cxnLst/>
            <a:rect l="l" t="t" r="r" b="b"/>
            <a:pathLst>
              <a:path w="1913988" h="2298458">
                <a:moveTo>
                  <a:pt x="0" y="0"/>
                </a:moveTo>
                <a:lnTo>
                  <a:pt x="1913988" y="0"/>
                </a:lnTo>
                <a:lnTo>
                  <a:pt x="1913988" y="2298458"/>
                </a:lnTo>
                <a:lnTo>
                  <a:pt x="0" y="22984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11400" y="5783154"/>
            <a:ext cx="3276600" cy="2212790"/>
          </a:xfrm>
          <a:custGeom>
            <a:avLst/>
            <a:gdLst/>
            <a:ahLst/>
            <a:cxnLst/>
            <a:rect l="l" t="t" r="r" b="b"/>
            <a:pathLst>
              <a:path w="3096780" h="2212790">
                <a:moveTo>
                  <a:pt x="0" y="0"/>
                </a:moveTo>
                <a:lnTo>
                  <a:pt x="3096781" y="0"/>
                </a:lnTo>
                <a:lnTo>
                  <a:pt x="3096781" y="2212790"/>
                </a:lnTo>
                <a:lnTo>
                  <a:pt x="0" y="2212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27634"/>
            <a:ext cx="18288000" cy="859366"/>
            <a:chOff x="0" y="0"/>
            <a:chExt cx="13796730" cy="648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96730" cy="648318"/>
            </a:xfrm>
            <a:custGeom>
              <a:avLst/>
              <a:gdLst/>
              <a:ahLst/>
              <a:cxnLst/>
              <a:rect l="l" t="t" r="r" b="b"/>
              <a:pathLst>
                <a:path w="13796730" h="648318">
                  <a:moveTo>
                    <a:pt x="0" y="0"/>
                  </a:moveTo>
                  <a:lnTo>
                    <a:pt x="13796730" y="0"/>
                  </a:lnTo>
                  <a:lnTo>
                    <a:pt x="13796730" y="648318"/>
                  </a:lnTo>
                  <a:lnTo>
                    <a:pt x="0" y="64831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52500"/>
            <a:ext cx="16578180" cy="157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60"/>
              </a:lnSpc>
            </a:pP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Оцініть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відсутність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дублювання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змісту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навчальних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дисциплін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в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структурі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освітньої</a:t>
            </a:r>
            <a:r>
              <a:rPr lang="en-US" sz="4900" b="1" dirty="0" smtClean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4900" b="1" dirty="0" err="1" smtClean="0">
                <a:solidFill>
                  <a:srgbClr val="FEFEFE"/>
                </a:solidFill>
                <a:latin typeface="Clear Sans Bold Bold"/>
              </a:rPr>
              <a:t>програми</a:t>
            </a:r>
            <a:endParaRPr lang="en-US" sz="4900" b="1" dirty="0">
              <a:solidFill>
                <a:srgbClr val="FEFEFE"/>
              </a:solidFill>
              <a:latin typeface="Clear Sans Bold 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38500"/>
            <a:ext cx="13563601" cy="523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-712912"/>
            <a:ext cx="3329331" cy="3654561"/>
            <a:chOff x="0" y="0"/>
            <a:chExt cx="4439107" cy="48727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7962" cy="3752113"/>
            </a:xfrm>
            <a:custGeom>
              <a:avLst/>
              <a:gdLst/>
              <a:ahLst/>
              <a:cxnLst/>
              <a:rect l="l" t="t" r="r" b="b"/>
              <a:pathLst>
                <a:path w="2837962" h="3752113">
                  <a:moveTo>
                    <a:pt x="0" y="0"/>
                  </a:moveTo>
                  <a:lnTo>
                    <a:pt x="2837962" y="0"/>
                  </a:lnTo>
                  <a:lnTo>
                    <a:pt x="2837962" y="3752113"/>
                  </a:lnTo>
                  <a:lnTo>
                    <a:pt x="0" y="3752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84627" y="579179"/>
              <a:ext cx="2837962" cy="3752113"/>
            </a:xfrm>
            <a:custGeom>
              <a:avLst/>
              <a:gdLst/>
              <a:ahLst/>
              <a:cxnLst/>
              <a:rect l="l" t="t" r="r" b="b"/>
              <a:pathLst>
                <a:path w="2837962" h="3752113">
                  <a:moveTo>
                    <a:pt x="0" y="0"/>
                  </a:moveTo>
                  <a:lnTo>
                    <a:pt x="2837963" y="0"/>
                  </a:lnTo>
                  <a:lnTo>
                    <a:pt x="2837963" y="3752114"/>
                  </a:lnTo>
                  <a:lnTo>
                    <a:pt x="0" y="3752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601145" y="1120634"/>
              <a:ext cx="2837962" cy="3752113"/>
            </a:xfrm>
            <a:custGeom>
              <a:avLst/>
              <a:gdLst/>
              <a:ahLst/>
              <a:cxnLst/>
              <a:rect l="l" t="t" r="r" b="b"/>
              <a:pathLst>
                <a:path w="2837962" h="3752113">
                  <a:moveTo>
                    <a:pt x="0" y="0"/>
                  </a:moveTo>
                  <a:lnTo>
                    <a:pt x="2837962" y="0"/>
                  </a:lnTo>
                  <a:lnTo>
                    <a:pt x="2837962" y="3752114"/>
                  </a:lnTo>
                  <a:lnTo>
                    <a:pt x="0" y="3752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2265095" y="729146"/>
            <a:ext cx="15925800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20"/>
              </a:lnSpc>
            </a:pP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Наскільки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форми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та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методи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навчання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і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викладання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відповідають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вимогам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студентоцентрованого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підходу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та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принципам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академічної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 </a:t>
            </a:r>
            <a:r>
              <a:rPr lang="en-US" sz="5100" dirty="0" err="1">
                <a:solidFill>
                  <a:srgbClr val="FEFEFE"/>
                </a:solidFill>
                <a:latin typeface="Clear Sans Bold Bold"/>
              </a:rPr>
              <a:t>свободи</a:t>
            </a:r>
            <a:r>
              <a:rPr lang="en-US" sz="5100" dirty="0">
                <a:solidFill>
                  <a:srgbClr val="FEFEFE"/>
                </a:solidFill>
                <a:latin typeface="Clear Sans Bold Bold"/>
              </a:rPr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26" y="3502090"/>
            <a:ext cx="13522641" cy="506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571500"/>
            <a:ext cx="17144999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Охарактеризуйте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,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наскільки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оцінювання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знань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є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об'єктивним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та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прозорим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,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існує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можливість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оскарження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результатів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контрольних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заходів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та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їх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повторного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проходження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,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визначена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процедура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запобігання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та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врегулювання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конфлікту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lear Sans Regular Bold"/>
              </a:rPr>
              <a:t>інтересів</a:t>
            </a:r>
            <a:r>
              <a:rPr lang="en-US" sz="4499" dirty="0">
                <a:solidFill>
                  <a:srgbClr val="FEFEFE"/>
                </a:solidFill>
                <a:latin typeface="Clear Sans Regular Bold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19" y="3898973"/>
            <a:ext cx="13688281" cy="495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85888"/>
            <a:ext cx="8184311" cy="10287000"/>
          </a:xfrm>
          <a:custGeom>
            <a:avLst/>
            <a:gdLst/>
            <a:ahLst/>
            <a:cxnLst/>
            <a:rect l="l" t="t" r="r" b="b"/>
            <a:pathLst>
              <a:path w="8184311" h="10287000">
                <a:moveTo>
                  <a:pt x="0" y="0"/>
                </a:moveTo>
                <a:lnTo>
                  <a:pt x="8184311" y="0"/>
                </a:lnTo>
                <a:lnTo>
                  <a:pt x="81843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669" b="-966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542822"/>
            <a:ext cx="16875814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Оцініть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рівень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інформування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щодо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проведення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заходів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,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присвячених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роз'ясненню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необхідності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дотримання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академічної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7B4A7"/>
                </a:solidFill>
                <a:latin typeface="Clear Sans Regular Bold"/>
              </a:rPr>
              <a:t>доброчесності</a:t>
            </a:r>
            <a:r>
              <a:rPr lang="en-US" sz="5099" dirty="0">
                <a:solidFill>
                  <a:srgbClr val="F7B4A7"/>
                </a:solidFill>
                <a:latin typeface="Clear Sans Regular Bold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97" y="3543300"/>
            <a:ext cx="13716000" cy="535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7058" y="2440691"/>
            <a:ext cx="6060519" cy="6652549"/>
            <a:chOff x="0" y="0"/>
            <a:chExt cx="8080692" cy="8870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66060" cy="6830128"/>
            </a:xfrm>
            <a:custGeom>
              <a:avLst/>
              <a:gdLst/>
              <a:ahLst/>
              <a:cxnLst/>
              <a:rect l="l" t="t" r="r" b="b"/>
              <a:pathLst>
                <a:path w="5166060" h="6830128">
                  <a:moveTo>
                    <a:pt x="0" y="0"/>
                  </a:moveTo>
                  <a:lnTo>
                    <a:pt x="5166060" y="0"/>
                  </a:lnTo>
                  <a:lnTo>
                    <a:pt x="5166060" y="6830128"/>
                  </a:lnTo>
                  <a:lnTo>
                    <a:pt x="0" y="6830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28290" y="1054304"/>
              <a:ext cx="5166060" cy="6830128"/>
            </a:xfrm>
            <a:custGeom>
              <a:avLst/>
              <a:gdLst/>
              <a:ahLst/>
              <a:cxnLst/>
              <a:rect l="l" t="t" r="r" b="b"/>
              <a:pathLst>
                <a:path w="5166060" h="6830128">
                  <a:moveTo>
                    <a:pt x="0" y="0"/>
                  </a:moveTo>
                  <a:lnTo>
                    <a:pt x="5166060" y="0"/>
                  </a:lnTo>
                  <a:lnTo>
                    <a:pt x="5166060" y="6830128"/>
                  </a:lnTo>
                  <a:lnTo>
                    <a:pt x="0" y="6830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914631" y="2039937"/>
              <a:ext cx="5166060" cy="6830128"/>
            </a:xfrm>
            <a:custGeom>
              <a:avLst/>
              <a:gdLst/>
              <a:ahLst/>
              <a:cxnLst/>
              <a:rect l="l" t="t" r="r" b="b"/>
              <a:pathLst>
                <a:path w="5166060" h="6830128">
                  <a:moveTo>
                    <a:pt x="0" y="0"/>
                  </a:moveTo>
                  <a:lnTo>
                    <a:pt x="5166061" y="0"/>
                  </a:lnTo>
                  <a:lnTo>
                    <a:pt x="5166061" y="6830128"/>
                  </a:lnTo>
                  <a:lnTo>
                    <a:pt x="0" y="6830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4841"/>
              </p:ext>
            </p:extLst>
          </p:nvPr>
        </p:nvGraphicFramePr>
        <p:xfrm>
          <a:off x="7370276" y="647504"/>
          <a:ext cx="10917725" cy="8334376"/>
        </p:xfrm>
        <a:graphic>
          <a:graphicData uri="http://schemas.openxmlformats.org/drawingml/2006/table">
            <a:tbl>
              <a:tblPr/>
              <a:tblGrid>
                <a:gridCol w="10917725"/>
              </a:tblGrid>
              <a:tr h="2093196">
                <a:tc>
                  <a:txBody>
                    <a:bodyPr/>
                    <a:lstStyle/>
                    <a:p>
                      <a:pPr algn="l">
                        <a:lnSpc>
                          <a:spcPts val="11340"/>
                        </a:lnSpc>
                        <a:defRPr/>
                      </a:pPr>
                      <a:r>
                        <a:rPr lang="en-US" sz="7200" dirty="0">
                          <a:solidFill>
                            <a:srgbClr val="F7B4A7"/>
                          </a:solidFill>
                          <a:latin typeface="Clear Sans Bold Bold"/>
                        </a:rPr>
                        <a:t>08 - 22 </a:t>
                      </a:r>
                      <a:r>
                        <a:rPr lang="en-US" sz="7200" dirty="0" err="1" smtClean="0">
                          <a:solidFill>
                            <a:srgbClr val="F7B4A7"/>
                          </a:solidFill>
                          <a:latin typeface="Clear Sans Bold Bold"/>
                        </a:rPr>
                        <a:t>травня</a:t>
                      </a:r>
                      <a:r>
                        <a:rPr lang="uk-UA" sz="7200" dirty="0" smtClean="0">
                          <a:solidFill>
                            <a:srgbClr val="F7B4A7"/>
                          </a:solidFill>
                          <a:latin typeface="Clear Sans Bold Bold"/>
                        </a:rPr>
                        <a:t> 2023 р.</a:t>
                      </a:r>
                      <a:endParaRPr lang="en-US" sz="7200" dirty="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98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ОНЛАЙН- ОПИТУВАННЯ; АНОНІМНЕ</a:t>
                      </a:r>
                      <a:endParaRPr lang="en-US" sz="4000" b="0" dirty="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582">
                <a:tc>
                  <a:txBody>
                    <a:bodyPr/>
                    <a:lstStyle/>
                    <a:p>
                      <a:pPr marL="626111" lvl="1" indent="-313055" algn="l">
                        <a:lnSpc>
                          <a:spcPts val="40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студенти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бакалаврату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магістратури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, PhD</a:t>
                      </a:r>
                      <a:endParaRPr lang="en-US" sz="4000" b="0" dirty="0"/>
                    </a:p>
                    <a:p>
                      <a:pPr marL="626111" lvl="1" indent="-313055">
                        <a:lnSpc>
                          <a:spcPts val="4060"/>
                        </a:lnSpc>
                        <a:buFont typeface="Arial"/>
                        <a:buChar char="•"/>
                      </a:pP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164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освітні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програми</a:t>
                      </a:r>
                      <a:endParaRPr lang="en-US" sz="4000" b="0" dirty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  <a:p>
                      <a:pPr marL="626111" lvl="1" indent="-313055">
                        <a:lnSpc>
                          <a:spcPts val="4060"/>
                        </a:lnSpc>
                        <a:buFont typeface="Arial"/>
                        <a:buChar char="•"/>
                      </a:pP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15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запитань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, </a:t>
                      </a:r>
                      <a:r>
                        <a:rPr lang="uk-UA" sz="4000" b="0" dirty="0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в</a:t>
                      </a:r>
                      <a:r>
                        <a:rPr lang="uk-UA" sz="4000" b="0" baseline="0" dirty="0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uk-UA" sz="4000" b="0" baseline="0" dirty="0" err="1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т.ч</a:t>
                      </a:r>
                      <a:r>
                        <a:rPr lang="uk-UA" sz="4000" b="0" baseline="0" dirty="0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.</a:t>
                      </a:r>
                      <a:r>
                        <a:rPr lang="en-US" sz="4000" b="0" dirty="0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відкрите</a:t>
                      </a:r>
                      <a:endParaRPr lang="en-US" sz="4000" b="0" dirty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  <a:p>
                      <a:pPr marL="626111" lvl="1" indent="-313055">
                        <a:lnSpc>
                          <a:spcPts val="4060"/>
                        </a:lnSpc>
                        <a:buFont typeface="Arial"/>
                        <a:buChar char="•"/>
                      </a:pP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інтуїтивно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зрозумілі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>
                          <a:solidFill>
                            <a:srgbClr val="94DDDE"/>
                          </a:solidFill>
                          <a:latin typeface="Clear Sans Regular"/>
                        </a:rPr>
                        <a:t>варіанти</a:t>
                      </a:r>
                      <a:r>
                        <a:rPr lang="en-US" sz="4000" b="0" dirty="0">
                          <a:solidFill>
                            <a:srgbClr val="94DDD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00" b="0" dirty="0" err="1" smtClean="0">
                          <a:solidFill>
                            <a:srgbClr val="94DDDE"/>
                          </a:solidFill>
                          <a:latin typeface="Clear Sans Regular"/>
                        </a:rPr>
                        <a:t>відповідей</a:t>
                      </a:r>
                      <a:endParaRPr lang="uk-UA" sz="4000" b="0" dirty="0" smtClean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  <a:p>
                      <a:pPr marL="626111" lvl="1" indent="-313055">
                        <a:lnSpc>
                          <a:spcPts val="4060"/>
                        </a:lnSpc>
                        <a:buFont typeface="Arial"/>
                        <a:buChar char="•"/>
                      </a:pPr>
                      <a:endParaRPr lang="uk-UA" sz="4000" b="0" dirty="0" smtClean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  <a:p>
                      <a:pPr marL="626111" lvl="1" indent="-313055">
                        <a:lnSpc>
                          <a:spcPts val="4060"/>
                        </a:lnSpc>
                        <a:buFont typeface="Arial"/>
                        <a:buChar char="•"/>
                      </a:pPr>
                      <a:endParaRPr lang="uk-UA" sz="4000" b="0" dirty="0" smtClean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  <a:p>
                      <a:pPr marL="313056" lvl="1" indent="0">
                        <a:lnSpc>
                          <a:spcPts val="4060"/>
                        </a:lnSpc>
                        <a:buFont typeface="Arial"/>
                        <a:buNone/>
                      </a:pPr>
                      <a:endParaRPr lang="en-US" sz="4000" b="0" dirty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0" y="9427634"/>
            <a:ext cx="18288000" cy="859366"/>
          </a:xfrm>
          <a:custGeom>
            <a:avLst/>
            <a:gdLst/>
            <a:ahLst/>
            <a:cxnLst/>
            <a:rect l="l" t="t" r="r" b="b"/>
            <a:pathLst>
              <a:path w="13796730" h="648318">
                <a:moveTo>
                  <a:pt x="0" y="0"/>
                </a:moveTo>
                <a:lnTo>
                  <a:pt x="13796730" y="0"/>
                </a:lnTo>
                <a:lnTo>
                  <a:pt x="13796730" y="648318"/>
                </a:lnTo>
                <a:lnTo>
                  <a:pt x="0" y="648318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7" y="0"/>
            <a:ext cx="3804741" cy="42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295617"/>
            <a:ext cx="4338720" cy="2713672"/>
          </a:xfrm>
          <a:custGeom>
            <a:avLst/>
            <a:gdLst/>
            <a:ahLst/>
            <a:cxnLst/>
            <a:rect l="l" t="t" r="r" b="b"/>
            <a:pathLst>
              <a:path w="4338720" h="2713672">
                <a:moveTo>
                  <a:pt x="0" y="0"/>
                </a:moveTo>
                <a:lnTo>
                  <a:pt x="4338720" y="0"/>
                </a:lnTo>
                <a:lnTo>
                  <a:pt x="4338720" y="2713672"/>
                </a:lnTo>
                <a:lnTo>
                  <a:pt x="0" y="2713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53022" y="360655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8552" y="-390628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8" y="0"/>
                </a:lnTo>
                <a:lnTo>
                  <a:pt x="32894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69360" y="1323134"/>
            <a:ext cx="11378198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Наскільки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Ви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задоволені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навчанням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за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даною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освітньою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 </a:t>
            </a:r>
            <a:r>
              <a:rPr lang="en-US" sz="5099" dirty="0" err="1">
                <a:solidFill>
                  <a:srgbClr val="FEFEFE"/>
                </a:solidFill>
                <a:latin typeface="Clear Sans Regular Bold"/>
              </a:rPr>
              <a:t>програмою</a:t>
            </a:r>
            <a:r>
              <a:rPr lang="en-US" sz="5099" dirty="0">
                <a:solidFill>
                  <a:srgbClr val="FEFEFE"/>
                </a:solidFill>
                <a:latin typeface="Clear Sans Regular Bold"/>
              </a:rPr>
              <a:t>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33" y="3395271"/>
            <a:ext cx="13871518" cy="544457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92890" y="1061219"/>
            <a:ext cx="7411325" cy="4635447"/>
          </a:xfrm>
          <a:custGeom>
            <a:avLst/>
            <a:gdLst/>
            <a:ahLst/>
            <a:cxnLst/>
            <a:rect l="l" t="t" r="r" b="b"/>
            <a:pathLst>
              <a:path w="7411325" h="4635447">
                <a:moveTo>
                  <a:pt x="0" y="0"/>
                </a:moveTo>
                <a:lnTo>
                  <a:pt x="7411325" y="0"/>
                </a:lnTo>
                <a:lnTo>
                  <a:pt x="7411325" y="4635447"/>
                </a:lnTo>
                <a:lnTo>
                  <a:pt x="0" y="463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12767" cy="10287000"/>
          </a:xfrm>
          <a:custGeom>
            <a:avLst/>
            <a:gdLst/>
            <a:ahLst/>
            <a:cxnLst/>
            <a:rect l="l" t="t" r="r" b="b"/>
            <a:pathLst>
              <a:path w="6912767" h="10287000">
                <a:moveTo>
                  <a:pt x="0" y="0"/>
                </a:moveTo>
                <a:lnTo>
                  <a:pt x="6912767" y="0"/>
                </a:lnTo>
                <a:lnTo>
                  <a:pt x="69127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24" r="-9699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28039" y="800100"/>
            <a:ext cx="10855084" cy="273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  <a:spcBef>
                <a:spcPct val="0"/>
              </a:spcBef>
            </a:pP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Оцініть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якість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організації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дистанційного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освітнього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 err="1">
                <a:solidFill>
                  <a:schemeClr val="accent1">
                    <a:lumMod val="75000"/>
                  </a:schemeClr>
                </a:solidFill>
              </a:rPr>
              <a:t>процесу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5400" b="1" dirty="0" err="1" smtClean="0">
                <a:solidFill>
                  <a:schemeClr val="accent1">
                    <a:lumMod val="75000"/>
                  </a:schemeClr>
                </a:solidFill>
              </a:rPr>
              <a:t>університеті</a:t>
            </a:r>
            <a:endParaRPr lang="en-US" sz="5099" b="1" dirty="0">
              <a:solidFill>
                <a:schemeClr val="accent1">
                  <a:lumMod val="75000"/>
                </a:schemeClr>
              </a:solidFill>
              <a:latin typeface="Clear Sans Regular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09" y="3771900"/>
            <a:ext cx="10958414" cy="438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9467"/>
              </p:ext>
            </p:extLst>
          </p:nvPr>
        </p:nvGraphicFramePr>
        <p:xfrm>
          <a:off x="5651051" y="-160495"/>
          <a:ext cx="12636949" cy="10459921"/>
        </p:xfrm>
        <a:graphic>
          <a:graphicData uri="http://schemas.openxmlformats.org/drawingml/2006/table">
            <a:tbl>
              <a:tblPr/>
              <a:tblGrid>
                <a:gridCol w="6151776"/>
                <a:gridCol w="6485173"/>
              </a:tblGrid>
              <a:tr h="2741163"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uk-UA" sz="3199" dirty="0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«</a:t>
                      </a:r>
                      <a:r>
                        <a:rPr lang="en-US" sz="3199" dirty="0" err="1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Повністю</a:t>
                      </a:r>
                      <a:r>
                        <a:rPr lang="en-US" sz="3199" dirty="0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влаштовує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навчання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.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Навчання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на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моїй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спеціальності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перевершили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всі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мої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199" dirty="0" err="1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очікування</a:t>
                      </a:r>
                      <a:r>
                        <a:rPr lang="uk-UA" sz="3199" dirty="0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»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uk-UA" sz="2799" dirty="0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«</a:t>
                      </a:r>
                      <a:r>
                        <a:rPr lang="en-US" sz="2799" dirty="0" err="1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Хотілося</a:t>
                      </a:r>
                      <a:r>
                        <a:rPr lang="en-US" sz="2799" dirty="0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б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більше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інтерактивного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матеріалу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під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час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читання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лекцій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(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презентації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картинки</a:t>
                      </a:r>
                      <a:r>
                        <a:rPr lang="en-US" sz="27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відео</a:t>
                      </a:r>
                      <a:r>
                        <a:rPr lang="en-US" sz="2799" dirty="0" smtClean="0">
                          <a:solidFill>
                            <a:srgbClr val="FEFEFE"/>
                          </a:solidFill>
                          <a:latin typeface="Clear Sans Regular Bold"/>
                        </a:rPr>
                        <a:t>)</a:t>
                      </a:r>
                      <a:r>
                        <a:rPr lang="uk-UA" sz="2799" dirty="0" smtClean="0">
                          <a:solidFill>
                            <a:srgbClr val="FEFEFE"/>
                          </a:solidFill>
                          <a:latin typeface="Clear Sans Regular Bold"/>
                        </a:rPr>
                        <a:t>»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</a:tr>
              <a:tr h="2540017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 smtClean="0">
                          <a:solidFill>
                            <a:srgbClr val="F7B4A7"/>
                          </a:solidFill>
                          <a:latin typeface="Clear Sans Regular Bold"/>
                        </a:rPr>
                        <a:t>Більше</a:t>
                      </a:r>
                      <a:r>
                        <a:rPr lang="en-US" sz="3999" dirty="0" smtClean="0">
                          <a:solidFill>
                            <a:srgbClr val="F7B4A7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F7B4A7"/>
                          </a:solidFill>
                          <a:latin typeface="Clear Sans Regular Bold"/>
                        </a:rPr>
                        <a:t>практичних</a:t>
                      </a:r>
                      <a:r>
                        <a:rPr lang="en-US" sz="3999" dirty="0">
                          <a:solidFill>
                            <a:srgbClr val="F7B4A7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3999" dirty="0" err="1" smtClean="0">
                          <a:solidFill>
                            <a:srgbClr val="F7B4A7"/>
                          </a:solidFill>
                          <a:latin typeface="Clear Sans Regular Bold"/>
                        </a:rPr>
                        <a:t>навичок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uk-UA" sz="27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«</a:t>
                      </a:r>
                      <a:r>
                        <a:rPr lang="en-US" sz="2799" dirty="0" err="1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За</a:t>
                      </a:r>
                      <a:r>
                        <a:rPr lang="en-US" sz="27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освітньою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програмою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багато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предметів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,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що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нам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не</a:t>
                      </a:r>
                      <a:r>
                        <a:rPr lang="en-US" sz="27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2799" dirty="0" err="1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потрібні</a:t>
                      </a:r>
                      <a:r>
                        <a:rPr lang="uk-UA" sz="27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»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</a:tr>
              <a:tr h="2693408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dirty="0" err="1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Повернутись</a:t>
                      </a:r>
                      <a:r>
                        <a:rPr lang="en-US" sz="3499" dirty="0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34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скоріше</a:t>
                      </a:r>
                      <a:r>
                        <a:rPr lang="en-US" sz="34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3499" dirty="0" err="1">
                          <a:solidFill>
                            <a:srgbClr val="94DDDE"/>
                          </a:solidFill>
                          <a:latin typeface="Clear Sans Regular Bold"/>
                        </a:rPr>
                        <a:t>до</a:t>
                      </a:r>
                      <a:r>
                        <a:rPr lang="en-US" sz="3499" dirty="0">
                          <a:solidFill>
                            <a:srgbClr val="94DDDE"/>
                          </a:solidFill>
                          <a:latin typeface="Clear Sans Regular Bold"/>
                        </a:rPr>
                        <a:t> </a:t>
                      </a:r>
                      <a:r>
                        <a:rPr lang="en-US" sz="3499" dirty="0" err="1" smtClean="0">
                          <a:solidFill>
                            <a:srgbClr val="94DDDE"/>
                          </a:solidFill>
                          <a:latin typeface="Clear Sans Regular Bold"/>
                        </a:rPr>
                        <a:t>аудиторій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39"/>
                        </a:lnSpc>
                        <a:defRPr/>
                      </a:pPr>
                      <a:r>
                        <a:rPr lang="en-US" sz="4099" dirty="0">
                          <a:solidFill>
                            <a:srgbClr val="FEFEFE"/>
                          </a:solidFill>
                          <a:latin typeface="Clear Sans Regular"/>
                        </a:rPr>
                        <a:t>26,1% </a:t>
                      </a:r>
                      <a:r>
                        <a:rPr lang="en-US" sz="4099" dirty="0" err="1">
                          <a:solidFill>
                            <a:srgbClr val="FEFEFE"/>
                          </a:solidFill>
                          <a:latin typeface="Clear Sans Regular"/>
                        </a:rPr>
                        <a:t>респондентів</a:t>
                      </a:r>
                      <a:r>
                        <a:rPr lang="en-US" sz="4099" dirty="0">
                          <a:solidFill>
                            <a:srgbClr val="FEFEFE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4099" dirty="0" err="1" smtClean="0">
                          <a:solidFill>
                            <a:srgbClr val="FEFEFE"/>
                          </a:solidFill>
                          <a:latin typeface="Clear Sans Regular"/>
                        </a:rPr>
                        <a:t>відповіли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</a:tr>
              <a:tr h="2485333"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uk-UA" sz="31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«</a:t>
                      </a:r>
                      <a:r>
                        <a:rPr lang="en-US" sz="3199" dirty="0" err="1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Важко</a:t>
                      </a:r>
                      <a:r>
                        <a:rPr lang="en-US" sz="31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відповідати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на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дані</a:t>
                      </a:r>
                      <a:r>
                        <a:rPr lang="en-US" sz="31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питання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,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бо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з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кожним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викладачем</a:t>
                      </a:r>
                      <a:r>
                        <a:rPr lang="en-US" sz="3199" dirty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 </a:t>
                      </a:r>
                      <a:r>
                        <a:rPr lang="en-US" sz="3199" dirty="0" err="1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по-різному</a:t>
                      </a:r>
                      <a:r>
                        <a:rPr lang="uk-UA" sz="3199" dirty="0" smtClean="0">
                          <a:solidFill>
                            <a:srgbClr val="FEFEFE"/>
                          </a:solidFill>
                          <a:latin typeface="Clear Sans Regular Bold Italics"/>
                        </a:rPr>
                        <a:t>»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uk-UA" sz="3399" dirty="0" smtClean="0">
                          <a:solidFill>
                            <a:srgbClr val="F7B4A7"/>
                          </a:solidFill>
                          <a:latin typeface="Clear Sans Regular"/>
                        </a:rPr>
                        <a:t>«</a:t>
                      </a:r>
                      <a:r>
                        <a:rPr lang="en-US" sz="3399" dirty="0" smtClean="0">
                          <a:solidFill>
                            <a:srgbClr val="F7B4A7"/>
                          </a:solidFill>
                          <a:latin typeface="Clear Sans Regular"/>
                        </a:rPr>
                        <a:t>...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Я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сподіваюся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,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що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це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дійсно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візьмуть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до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уваги</a:t>
                      </a:r>
                      <a:r>
                        <a:rPr lang="en-US" sz="3399" dirty="0">
                          <a:solidFill>
                            <a:srgbClr val="F7B4A7"/>
                          </a:solidFill>
                          <a:latin typeface="Clear Sans Regular"/>
                        </a:rPr>
                        <a:t>, </a:t>
                      </a:r>
                      <a:r>
                        <a:rPr lang="en-US" sz="3399" dirty="0" err="1">
                          <a:solidFill>
                            <a:srgbClr val="F7B4A7"/>
                          </a:solidFill>
                          <a:latin typeface="Clear Sans Regular"/>
                        </a:rPr>
                        <a:t>дякую</a:t>
                      </a:r>
                      <a:r>
                        <a:rPr lang="en-US" sz="3399" dirty="0" smtClean="0">
                          <a:solidFill>
                            <a:srgbClr val="F7B4A7"/>
                          </a:solidFill>
                          <a:latin typeface="Clear Sans Regular"/>
                        </a:rPr>
                        <a:t>...</a:t>
                      </a:r>
                      <a:r>
                        <a:rPr lang="uk-UA" sz="3399" dirty="0" smtClean="0">
                          <a:solidFill>
                            <a:srgbClr val="F7B4A7"/>
                          </a:solidFill>
                          <a:latin typeface="Clear Sans Regular"/>
                        </a:rPr>
                        <a:t>»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B82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6016321" y="1485900"/>
            <a:ext cx="11367221" cy="10264718"/>
            <a:chOff x="0" y="0"/>
            <a:chExt cx="2993836" cy="27034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3836" cy="2703465"/>
            </a:xfrm>
            <a:custGeom>
              <a:avLst/>
              <a:gdLst/>
              <a:ahLst/>
              <a:cxnLst/>
              <a:rect l="l" t="t" r="r" b="b"/>
              <a:pathLst>
                <a:path w="2993836" h="2703465">
                  <a:moveTo>
                    <a:pt x="0" y="0"/>
                  </a:moveTo>
                  <a:lnTo>
                    <a:pt x="2993836" y="0"/>
                  </a:lnTo>
                  <a:lnTo>
                    <a:pt x="2993836" y="2703465"/>
                  </a:lnTo>
                  <a:lnTo>
                    <a:pt x="0" y="2703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EFEFE"/>
                  </a:solidFill>
                  <a:latin typeface="Clear Sans Regular"/>
                </a:rPr>
                <a:t> b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306" y="1028700"/>
            <a:ext cx="4554382" cy="7911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195"/>
              </a:lnSpc>
            </a:pP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Ваші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побажання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,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зауваження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та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пропозиції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щодо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організації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навчання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і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викладання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за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освітньою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 </a:t>
            </a:r>
            <a:r>
              <a:rPr lang="en-US" sz="5100" dirty="0" err="1">
                <a:solidFill>
                  <a:srgbClr val="2B4B82"/>
                </a:solidFill>
                <a:latin typeface="Clear Sans Bold"/>
              </a:rPr>
              <a:t>програмою</a:t>
            </a:r>
            <a:r>
              <a:rPr lang="en-US" sz="5100" dirty="0">
                <a:solidFill>
                  <a:srgbClr val="2B4B82"/>
                </a:solidFill>
                <a:latin typeface="Clear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" y="2857500"/>
            <a:ext cx="16782290" cy="39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33600" y="4268677"/>
            <a:ext cx="6563698" cy="175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399" dirty="0" err="1">
                <a:solidFill>
                  <a:srgbClr val="F7B4A7"/>
                </a:solidFill>
                <a:latin typeface="Clear Sans Bold Bold"/>
              </a:rPr>
              <a:t>Всього</a:t>
            </a:r>
            <a:r>
              <a:rPr lang="en-US" sz="6399" dirty="0">
                <a:solidFill>
                  <a:srgbClr val="F7B4A7"/>
                </a:solidFill>
                <a:latin typeface="Clear Sans Bold Bold"/>
              </a:rPr>
              <a:t>: 853 </a:t>
            </a:r>
            <a:r>
              <a:rPr lang="en-US" sz="6399" dirty="0" err="1">
                <a:solidFill>
                  <a:srgbClr val="F7B4A7"/>
                </a:solidFill>
                <a:latin typeface="Clear Sans Bold Bold"/>
              </a:rPr>
              <a:t>відповіді</a:t>
            </a:r>
            <a:endParaRPr lang="en-US" sz="6399" dirty="0">
              <a:solidFill>
                <a:srgbClr val="F7B4A7"/>
              </a:solidFill>
              <a:latin typeface="Clear Sans Bol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8366701" y="1377788"/>
            <a:ext cx="9251178" cy="6929420"/>
            <a:chOff x="0" y="-28576"/>
            <a:chExt cx="12334905" cy="9239226"/>
          </a:xfrm>
        </p:grpSpPr>
        <p:sp>
          <p:nvSpPr>
            <p:cNvPr id="7" name="TextBox 7"/>
            <p:cNvSpPr txBox="1"/>
            <p:nvPr/>
          </p:nvSpPr>
          <p:spPr>
            <a:xfrm>
              <a:off x="9622637" y="1981487"/>
              <a:ext cx="2712268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ru-RU" sz="2800" b="1" dirty="0" err="1">
                  <a:solidFill>
                    <a:srgbClr val="FEFEFE"/>
                  </a:solidFill>
                  <a:latin typeface="Clear Sans Regular"/>
                </a:rPr>
                <a:t>Б</a:t>
              </a:r>
              <a:r>
                <a:rPr lang="en-US" sz="2800" b="1" dirty="0" err="1" smtClean="0">
                  <a:solidFill>
                    <a:srgbClr val="FEFEFE"/>
                  </a:solidFill>
                  <a:latin typeface="Clear Sans Regular"/>
                </a:rPr>
                <a:t>акалаври</a:t>
              </a:r>
              <a:endParaRPr lang="en-US" sz="2800" b="1" dirty="0">
                <a:solidFill>
                  <a:srgbClr val="FEFEFE"/>
                </a:solidFill>
                <a:latin typeface="Clear Sans Regular"/>
              </a:endParaRPr>
            </a:p>
            <a:p>
              <a:pPr algn="ctr">
                <a:lnSpc>
                  <a:spcPts val="2377"/>
                </a:lnSpc>
              </a:pPr>
              <a:r>
                <a:rPr lang="en-US" sz="2800" b="1" dirty="0">
                  <a:solidFill>
                    <a:srgbClr val="FEFEFE"/>
                  </a:solidFill>
                  <a:latin typeface="Clear Sans Regular"/>
                </a:rPr>
                <a:t>55.7%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00674"/>
              <a:ext cx="2400915" cy="4245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endParaRPr lang="en-US" sz="2800" b="1" dirty="0">
                <a:solidFill>
                  <a:srgbClr val="FEFEFE"/>
                </a:solidFill>
                <a:latin typeface="Clear Sans Regular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6"/>
              <a:ext cx="3685372" cy="851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2800" b="1" dirty="0">
                  <a:solidFill>
                    <a:srgbClr val="FEFEFE"/>
                  </a:solidFill>
                  <a:latin typeface="Clear Sans Regular"/>
                </a:rPr>
                <a:t>PhD-</a:t>
              </a:r>
              <a:r>
                <a:rPr lang="en-US" sz="2800" b="1" dirty="0" err="1">
                  <a:solidFill>
                    <a:srgbClr val="FEFEFE"/>
                  </a:solidFill>
                  <a:latin typeface="Clear Sans Regular"/>
                </a:rPr>
                <a:t>студенти</a:t>
              </a:r>
              <a:endParaRPr lang="en-US" sz="2800" b="1" dirty="0">
                <a:solidFill>
                  <a:srgbClr val="FEFEFE"/>
                </a:solidFill>
                <a:latin typeface="Clear Sans Regular"/>
              </a:endParaRPr>
            </a:p>
            <a:p>
              <a:pPr algn="ctr">
                <a:lnSpc>
                  <a:spcPts val="2377"/>
                </a:lnSpc>
              </a:pPr>
              <a:r>
                <a:rPr lang="en-US" sz="2800" b="1" dirty="0">
                  <a:solidFill>
                    <a:srgbClr val="FEFEFE"/>
                  </a:solidFill>
                  <a:latin typeface="Clear Sans Regular"/>
                </a:rPr>
                <a:t>15%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563517" y="431384"/>
              <a:ext cx="8779266" cy="8779266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66971" y="0"/>
                <a:ext cx="1873816" cy="2640476"/>
              </a:xfrm>
              <a:custGeom>
                <a:avLst/>
                <a:gdLst/>
                <a:ahLst/>
                <a:cxnLst/>
                <a:rect l="l" t="t" r="r" b="b"/>
                <a:pathLst>
                  <a:path w="1873816" h="2640476">
                    <a:moveTo>
                      <a:pt x="503029" y="0"/>
                    </a:moveTo>
                    <a:cubicBezTo>
                      <a:pt x="1018939" y="0"/>
                      <a:pt x="1483584" y="312098"/>
                      <a:pt x="1678700" y="789689"/>
                    </a:cubicBezTo>
                    <a:cubicBezTo>
                      <a:pt x="1873816" y="1267280"/>
                      <a:pt x="1760626" y="1815447"/>
                      <a:pt x="1392301" y="2176695"/>
                    </a:cubicBezTo>
                    <a:cubicBezTo>
                      <a:pt x="1023976" y="2537942"/>
                      <a:pt x="473715" y="2640476"/>
                      <a:pt x="0" y="2436131"/>
                    </a:cubicBezTo>
                    <a:lnTo>
                      <a:pt x="251514" y="1853066"/>
                    </a:lnTo>
                    <a:cubicBezTo>
                      <a:pt x="488372" y="1955238"/>
                      <a:pt x="763502" y="1903971"/>
                      <a:pt x="947665" y="1723347"/>
                    </a:cubicBezTo>
                    <a:cubicBezTo>
                      <a:pt x="1131827" y="1542724"/>
                      <a:pt x="1188422" y="1268640"/>
                      <a:pt x="1090864" y="1029844"/>
                    </a:cubicBezTo>
                    <a:cubicBezTo>
                      <a:pt x="993306" y="791049"/>
                      <a:pt x="760984" y="635000"/>
                      <a:pt x="503029" y="635000"/>
                    </a:cubicBezTo>
                    <a:close/>
                  </a:path>
                </a:pathLst>
              </a:custGeom>
              <a:solidFill>
                <a:srgbClr val="F7B4A7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-62692" y="473459"/>
                <a:ext cx="1110633" cy="1986356"/>
              </a:xfrm>
              <a:custGeom>
                <a:avLst/>
                <a:gdLst/>
                <a:ahLst/>
                <a:cxnLst/>
                <a:rect l="l" t="t" r="r" b="b"/>
                <a:pathLst>
                  <a:path w="1110633" h="1986356">
                    <a:moveTo>
                      <a:pt x="888574" y="1986356"/>
                    </a:moveTo>
                    <a:cubicBezTo>
                      <a:pt x="506336" y="1843679"/>
                      <a:pt x="215920" y="1526049"/>
                      <a:pt x="107960" y="1132594"/>
                    </a:cubicBezTo>
                    <a:cubicBezTo>
                      <a:pt x="0" y="739138"/>
                      <a:pt x="87644" y="317773"/>
                      <a:pt x="343540" y="0"/>
                    </a:cubicBezTo>
                    <a:lnTo>
                      <a:pt x="838116" y="398270"/>
                    </a:lnTo>
                    <a:cubicBezTo>
                      <a:pt x="710168" y="557157"/>
                      <a:pt x="666346" y="767840"/>
                      <a:pt x="720326" y="964567"/>
                    </a:cubicBezTo>
                    <a:cubicBezTo>
                      <a:pt x="774306" y="1161295"/>
                      <a:pt x="919514" y="1320110"/>
                      <a:pt x="1110633" y="1391448"/>
                    </a:cubicBezTo>
                    <a:close/>
                  </a:path>
                </a:pathLst>
              </a:custGeom>
              <a:solidFill>
                <a:srgbClr val="E99DA6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242274" y="0"/>
                <a:ext cx="1027663" cy="896946"/>
              </a:xfrm>
              <a:custGeom>
                <a:avLst/>
                <a:gdLst/>
                <a:ahLst/>
                <a:cxnLst/>
                <a:rect l="l" t="t" r="r" b="b"/>
                <a:pathLst>
                  <a:path w="1027663" h="896946">
                    <a:moveTo>
                      <a:pt x="0" y="523891"/>
                    </a:moveTo>
                    <a:cubicBezTo>
                      <a:pt x="238903" y="194814"/>
                      <a:pt x="620945" y="41"/>
                      <a:pt x="1027599" y="0"/>
                    </a:cubicBezTo>
                    <a:lnTo>
                      <a:pt x="1027663" y="635000"/>
                    </a:lnTo>
                    <a:cubicBezTo>
                      <a:pt x="824336" y="635020"/>
                      <a:pt x="633315" y="732407"/>
                      <a:pt x="513863" y="896946"/>
                    </a:cubicBezTo>
                    <a:close/>
                  </a:path>
                </a:pathLst>
              </a:custGeom>
              <a:solidFill>
                <a:srgbClr val="D589A8"/>
              </a:solidFill>
            </p:spPr>
          </p:sp>
        </p:grpSp>
      </p:grpSp>
      <p:sp>
        <p:nvSpPr>
          <p:cNvPr id="14" name="Прямоугольник 13"/>
          <p:cNvSpPr/>
          <p:nvPr/>
        </p:nvSpPr>
        <p:spPr>
          <a:xfrm>
            <a:off x="5841659" y="66456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377"/>
              </a:lnSpc>
            </a:pPr>
            <a:r>
              <a:rPr lang="en-US" sz="2800" b="1" dirty="0" err="1">
                <a:solidFill>
                  <a:srgbClr val="FEFEFE"/>
                </a:solidFill>
                <a:latin typeface="Clear Sans Regular"/>
              </a:rPr>
              <a:t>Магістри</a:t>
            </a:r>
            <a:endParaRPr lang="en-US" sz="2800" b="1" dirty="0">
              <a:solidFill>
                <a:srgbClr val="FEFEFE"/>
              </a:solidFill>
              <a:latin typeface="Clear Sans Regular"/>
            </a:endParaRPr>
          </a:p>
          <a:p>
            <a:pPr lvl="0" algn="ctr">
              <a:lnSpc>
                <a:spcPts val="2377"/>
              </a:lnSpc>
            </a:pPr>
            <a:r>
              <a:rPr lang="en-US" sz="2800" b="1" dirty="0">
                <a:solidFill>
                  <a:srgbClr val="FEFEFE"/>
                </a:solidFill>
                <a:latin typeface="Clear Sans Regular"/>
              </a:rPr>
              <a:t>29.3%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"/>
            <a:ext cx="3804741" cy="426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8049" y="4052666"/>
            <a:ext cx="4821788" cy="173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399" dirty="0">
                <a:solidFill>
                  <a:srgbClr val="F7B4A7"/>
                </a:solidFill>
                <a:latin typeface="Clear Sans Bold Bold"/>
              </a:rPr>
              <a:t>13 </a:t>
            </a:r>
            <a:r>
              <a:rPr lang="en-US" sz="6399" dirty="0" err="1">
                <a:solidFill>
                  <a:srgbClr val="F7B4A7"/>
                </a:solidFill>
                <a:latin typeface="Clear Sans Bold Bold"/>
              </a:rPr>
              <a:t>факультетів</a:t>
            </a:r>
            <a:endParaRPr lang="en-US" sz="6399" dirty="0">
              <a:solidFill>
                <a:srgbClr val="F7B4A7"/>
              </a:solidFill>
              <a:latin typeface="Clear Sans Bol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949962" y="515450"/>
            <a:ext cx="9238882" cy="8590350"/>
            <a:chOff x="0" y="0"/>
            <a:chExt cx="11783366" cy="11453800"/>
          </a:xfrm>
        </p:grpSpPr>
        <p:sp>
          <p:nvSpPr>
            <p:cNvPr id="4" name="TextBox 4"/>
            <p:cNvSpPr txBox="1"/>
            <p:nvPr/>
          </p:nvSpPr>
          <p:spPr>
            <a:xfrm>
              <a:off x="10119624" y="6458739"/>
              <a:ext cx="1663741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МФ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27.6%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59909"/>
              <a:ext cx="1798531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ФУФКС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10.8%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05687" y="1063319"/>
              <a:ext cx="1331024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ФЕУ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9.3%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017847" y="14187"/>
              <a:ext cx="1331024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ФСН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8.5%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387978" y="10018197"/>
              <a:ext cx="1405615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ФКНТ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6.7%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82571" y="1189389"/>
              <a:ext cx="1350832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ЮФ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6.7%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379995" y="-57150"/>
              <a:ext cx="1424959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ФБАД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6.6%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72792" y="9983934"/>
              <a:ext cx="1350832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ТФ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6.1%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00390" y="8604788"/>
              <a:ext cx="1013318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ІФФ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6%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8117" y="2601178"/>
              <a:ext cx="1439351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ФМТЕ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4.4%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26393" y="9487259"/>
              <a:ext cx="1331024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ФРЕТ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3.2%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68073" y="6818133"/>
              <a:ext cx="1350832" cy="1435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ГФ</a:t>
              </a:r>
            </a:p>
            <a:p>
              <a:pPr algn="ctr">
                <a:lnSpc>
                  <a:spcPts val="4430"/>
                </a:lnSpc>
              </a:pPr>
              <a:r>
                <a:rPr lang="en-US" sz="3164">
                  <a:solidFill>
                    <a:srgbClr val="FEFEFE"/>
                  </a:solidFill>
                  <a:latin typeface="Clear Sans Regular Bold"/>
                </a:rPr>
                <a:t>0.9%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2024526" y="1704611"/>
              <a:ext cx="8022356" cy="8022356"/>
              <a:chOff x="0" y="0"/>
              <a:chExt cx="2540000" cy="254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70000" y="0"/>
                <a:ext cx="568860" cy="702264"/>
              </a:xfrm>
              <a:custGeom>
                <a:avLst/>
                <a:gdLst/>
                <a:ahLst/>
                <a:cxnLst/>
                <a:rect l="l" t="t" r="r" b="b"/>
                <a:pathLst>
                  <a:path w="568860" h="702264">
                    <a:moveTo>
                      <a:pt x="0" y="0"/>
                    </a:moveTo>
                    <a:cubicBezTo>
                      <a:pt x="197501" y="0"/>
                      <a:pt x="392280" y="46062"/>
                      <a:pt x="568860" y="134527"/>
                    </a:cubicBezTo>
                    <a:lnTo>
                      <a:pt x="284430" y="702264"/>
                    </a:lnTo>
                    <a:cubicBezTo>
                      <a:pt x="196140" y="658031"/>
                      <a:pt x="98750" y="635000"/>
                      <a:pt x="0" y="635000"/>
                    </a:cubicBezTo>
                    <a:close/>
                  </a:path>
                </a:pathLst>
              </a:custGeom>
              <a:solidFill>
                <a:srgbClr val="F7B4A7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525699" y="107515"/>
                <a:ext cx="845355" cy="846028"/>
              </a:xfrm>
              <a:custGeom>
                <a:avLst/>
                <a:gdLst/>
                <a:ahLst/>
                <a:cxnLst/>
                <a:rect l="l" t="t" r="r" b="b"/>
                <a:pathLst>
                  <a:path w="845355" h="846028">
                    <a:moveTo>
                      <a:pt x="255700" y="0"/>
                    </a:moveTo>
                    <a:cubicBezTo>
                      <a:pt x="503710" y="109104"/>
                      <a:pt x="710326" y="294667"/>
                      <a:pt x="845355" y="529571"/>
                    </a:cubicBezTo>
                    <a:lnTo>
                      <a:pt x="294828" y="846028"/>
                    </a:lnTo>
                    <a:cubicBezTo>
                      <a:pt x="227314" y="728576"/>
                      <a:pt x="124005" y="635795"/>
                      <a:pt x="0" y="581242"/>
                    </a:cubicBezTo>
                    <a:close/>
                  </a:path>
                </a:pathLst>
              </a:custGeom>
              <a:solidFill>
                <a:srgbClr val="FBB66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494133" y="582847"/>
                <a:ext cx="1102062" cy="1875411"/>
              </a:xfrm>
              <a:custGeom>
                <a:avLst/>
                <a:gdLst/>
                <a:ahLst/>
                <a:cxnLst/>
                <a:rect l="l" t="t" r="r" b="b"/>
                <a:pathLst>
                  <a:path w="1102062" h="1875411">
                    <a:moveTo>
                      <a:pt x="843912" y="0"/>
                    </a:moveTo>
                    <a:cubicBezTo>
                      <a:pt x="1051412" y="322518"/>
                      <a:pt x="1102062" y="721528"/>
                      <a:pt x="981724" y="1085661"/>
                    </a:cubicBezTo>
                    <a:cubicBezTo>
                      <a:pt x="861387" y="1449793"/>
                      <a:pt x="582951" y="1740049"/>
                      <a:pt x="224133" y="1875411"/>
                    </a:cubicBezTo>
                    <a:lnTo>
                      <a:pt x="0" y="1281282"/>
                    </a:lnTo>
                    <a:cubicBezTo>
                      <a:pt x="179409" y="1213601"/>
                      <a:pt x="318627" y="1068473"/>
                      <a:pt x="378796" y="886407"/>
                    </a:cubicBezTo>
                    <a:cubicBezTo>
                      <a:pt x="438964" y="704341"/>
                      <a:pt x="413639" y="504835"/>
                      <a:pt x="309890" y="343577"/>
                    </a:cubicBezTo>
                    <a:close/>
                  </a:path>
                </a:pathLst>
              </a:custGeom>
              <a:solidFill>
                <a:srgbClr val="EEC950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239399" y="1852185"/>
                <a:ext cx="537695" cy="691900"/>
              </a:xfrm>
              <a:custGeom>
                <a:avLst/>
                <a:gdLst/>
                <a:ahLst/>
                <a:cxnLst/>
                <a:rect l="l" t="t" r="r" b="b"/>
                <a:pathLst>
                  <a:path w="537695" h="691900">
                    <a:moveTo>
                      <a:pt x="537695" y="582184"/>
                    </a:moveTo>
                    <a:cubicBezTo>
                      <a:pt x="368257" y="655976"/>
                      <a:pt x="184755" y="691899"/>
                      <a:pt x="0" y="687446"/>
                    </a:cubicBezTo>
                    <a:lnTo>
                      <a:pt x="15300" y="52631"/>
                    </a:lnTo>
                    <a:cubicBezTo>
                      <a:pt x="107678" y="54857"/>
                      <a:pt x="199429" y="36896"/>
                      <a:pt x="284148" y="0"/>
                    </a:cubicBezTo>
                    <a:close/>
                  </a:path>
                </a:pathLst>
              </a:custGeom>
              <a:solidFill>
                <a:srgbClr val="DCEC4D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22245" y="1842901"/>
                <a:ext cx="580648" cy="701870"/>
              </a:xfrm>
              <a:custGeom>
                <a:avLst/>
                <a:gdLst/>
                <a:ahLst/>
                <a:cxnLst/>
                <a:rect l="l" t="t" r="r" b="b"/>
                <a:pathLst>
                  <a:path w="580648" h="701870">
                    <a:moveTo>
                      <a:pt x="580647" y="696673"/>
                    </a:moveTo>
                    <a:cubicBezTo>
                      <a:pt x="380038" y="701870"/>
                      <a:pt x="181052" y="659455"/>
                      <a:pt x="0" y="572902"/>
                    </a:cubicBezTo>
                    <a:lnTo>
                      <a:pt x="273877" y="0"/>
                    </a:lnTo>
                    <a:cubicBezTo>
                      <a:pt x="364403" y="43277"/>
                      <a:pt x="463896" y="64485"/>
                      <a:pt x="564201" y="61886"/>
                    </a:cubicBezTo>
                    <a:close/>
                  </a:path>
                </a:pathLst>
              </a:custGeom>
              <a:solidFill>
                <a:srgbClr val="79E34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05711" y="1777140"/>
                <a:ext cx="51938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519386" h="664607">
                    <a:moveTo>
                      <a:pt x="274485" y="664607"/>
                    </a:moveTo>
                    <a:cubicBezTo>
                      <a:pt x="176783" y="623767"/>
                      <a:pt x="84572" y="570867"/>
                      <a:pt x="0" y="507140"/>
                    </a:cubicBezTo>
                    <a:lnTo>
                      <a:pt x="382145" y="0"/>
                    </a:lnTo>
                    <a:cubicBezTo>
                      <a:pt x="424431" y="31864"/>
                      <a:pt x="470536" y="58313"/>
                      <a:pt x="519387" y="78734"/>
                    </a:cubicBezTo>
                    <a:close/>
                  </a:path>
                </a:pathLst>
              </a:custGeom>
              <a:solidFill>
                <a:srgbClr val="27BE6B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85708" y="1600609"/>
                <a:ext cx="727972" cy="720601"/>
              </a:xfrm>
              <a:custGeom>
                <a:avLst/>
                <a:gdLst/>
                <a:ahLst/>
                <a:cxnLst/>
                <a:rect l="l" t="t" r="r" b="b"/>
                <a:pathLst>
                  <a:path w="727972" h="720601">
                    <a:moveTo>
                      <a:pt x="371651" y="720601"/>
                    </a:moveTo>
                    <a:cubicBezTo>
                      <a:pt x="221304" y="618677"/>
                      <a:pt x="94569" y="485688"/>
                      <a:pt x="0" y="330610"/>
                    </a:cubicBezTo>
                    <a:lnTo>
                      <a:pt x="542146" y="0"/>
                    </a:lnTo>
                    <a:cubicBezTo>
                      <a:pt x="589431" y="77540"/>
                      <a:pt x="652798" y="144034"/>
                      <a:pt x="727972" y="194996"/>
                    </a:cubicBezTo>
                    <a:close/>
                  </a:path>
                </a:pathLst>
              </a:custGeom>
              <a:solidFill>
                <a:srgbClr val="0CAA7D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76036" y="1486420"/>
                <a:ext cx="669019" cy="498165"/>
              </a:xfrm>
              <a:custGeom>
                <a:avLst/>
                <a:gdLst/>
                <a:ahLst/>
                <a:cxnLst/>
                <a:rect l="l" t="t" r="r" b="b"/>
                <a:pathLst>
                  <a:path w="669019" h="498165">
                    <a:moveTo>
                      <a:pt x="144074" y="498164"/>
                    </a:moveTo>
                    <a:cubicBezTo>
                      <a:pt x="84491" y="410623"/>
                      <a:pt x="36091" y="315973"/>
                      <a:pt x="0" y="216419"/>
                    </a:cubicBezTo>
                    <a:lnTo>
                      <a:pt x="596982" y="0"/>
                    </a:lnTo>
                    <a:cubicBezTo>
                      <a:pt x="615027" y="49777"/>
                      <a:pt x="639227" y="97102"/>
                      <a:pt x="669019" y="140872"/>
                    </a:cubicBezTo>
                    <a:close/>
                  </a:path>
                </a:pathLst>
              </a:custGeom>
              <a:solidFill>
                <a:srgbClr val="31978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2516" y="1450716"/>
                <a:ext cx="632064" cy="311255"/>
              </a:xfrm>
              <a:custGeom>
                <a:avLst/>
                <a:gdLst/>
                <a:ahLst/>
                <a:cxnLst/>
                <a:rect l="l" t="t" r="r" b="b"/>
                <a:pathLst>
                  <a:path w="632064" h="311255">
                    <a:moveTo>
                      <a:pt x="46645" y="311256"/>
                    </a:moveTo>
                    <a:cubicBezTo>
                      <a:pt x="28732" y="268624"/>
                      <a:pt x="13160" y="225046"/>
                      <a:pt x="0" y="180717"/>
                    </a:cubicBezTo>
                    <a:lnTo>
                      <a:pt x="608742" y="0"/>
                    </a:lnTo>
                    <a:cubicBezTo>
                      <a:pt x="615322" y="22165"/>
                      <a:pt x="623108" y="43954"/>
                      <a:pt x="632065" y="65270"/>
                    </a:cubicBezTo>
                    <a:close/>
                  </a:path>
                </a:pathLst>
              </a:custGeom>
              <a:solidFill>
                <a:srgbClr val="237577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-31824" y="784482"/>
                <a:ext cx="715059" cy="907348"/>
              </a:xfrm>
              <a:custGeom>
                <a:avLst/>
                <a:gdLst/>
                <a:ahLst/>
                <a:cxnLst/>
                <a:rect l="l" t="t" r="r" b="b"/>
                <a:pathLst>
                  <a:path w="715059" h="907348">
                    <a:moveTo>
                      <a:pt x="103926" y="907348"/>
                    </a:moveTo>
                    <a:cubicBezTo>
                      <a:pt x="0" y="612223"/>
                      <a:pt x="8678" y="289121"/>
                      <a:pt x="128294" y="0"/>
                    </a:cubicBezTo>
                    <a:lnTo>
                      <a:pt x="715059" y="242759"/>
                    </a:lnTo>
                    <a:cubicBezTo>
                      <a:pt x="655251" y="387319"/>
                      <a:pt x="650912" y="548871"/>
                      <a:pt x="702875" y="696433"/>
                    </a:cubicBezTo>
                    <a:close/>
                  </a:path>
                </a:pathLst>
              </a:custGeom>
              <a:solidFill>
                <a:srgbClr val="467888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73671" y="485229"/>
                <a:ext cx="697071" cy="571642"/>
              </a:xfrm>
              <a:custGeom>
                <a:avLst/>
                <a:gdLst/>
                <a:ahLst/>
                <a:cxnLst/>
                <a:rect l="l" t="t" r="r" b="b"/>
                <a:pathLst>
                  <a:path w="697071" h="571642">
                    <a:moveTo>
                      <a:pt x="0" y="358511"/>
                    </a:moveTo>
                    <a:cubicBezTo>
                      <a:pt x="46112" y="229095"/>
                      <a:pt x="112918" y="108017"/>
                      <a:pt x="197813" y="0"/>
                    </a:cubicBezTo>
                    <a:lnTo>
                      <a:pt x="697071" y="392385"/>
                    </a:lnTo>
                    <a:cubicBezTo>
                      <a:pt x="654623" y="446394"/>
                      <a:pt x="621221" y="506933"/>
                      <a:pt x="598165" y="571641"/>
                    </a:cubicBezTo>
                    <a:close/>
                  </a:path>
                </a:pathLst>
              </a:custGeom>
              <a:solidFill>
                <a:srgbClr val="5783A8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33510" y="145192"/>
                <a:ext cx="741657" cy="757865"/>
              </a:xfrm>
              <a:custGeom>
                <a:avLst/>
                <a:gdLst/>
                <a:ahLst/>
                <a:cxnLst/>
                <a:rect l="l" t="t" r="r" b="b"/>
                <a:pathLst>
                  <a:path w="741657" h="757865">
                    <a:moveTo>
                      <a:pt x="0" y="390922"/>
                    </a:moveTo>
                    <a:cubicBezTo>
                      <a:pt x="115963" y="227143"/>
                      <a:pt x="269088" y="93175"/>
                      <a:pt x="446823" y="0"/>
                    </a:cubicBezTo>
                    <a:lnTo>
                      <a:pt x="741656" y="562404"/>
                    </a:lnTo>
                    <a:cubicBezTo>
                      <a:pt x="652789" y="608992"/>
                      <a:pt x="576227" y="675976"/>
                      <a:pt x="518245" y="757865"/>
                    </a:cubicBezTo>
                    <a:close/>
                  </a:path>
                </a:pathLst>
              </a:custGeom>
              <a:solidFill>
                <a:srgbClr val="738BCA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24853" y="0"/>
                <a:ext cx="645084" cy="723034"/>
              </a:xfrm>
              <a:custGeom>
                <a:avLst/>
                <a:gdLst/>
                <a:ahLst/>
                <a:cxnLst/>
                <a:rect l="l" t="t" r="r" b="b"/>
                <a:pathLst>
                  <a:path w="645084" h="723034">
                    <a:moveTo>
                      <a:pt x="0" y="176069"/>
                    </a:moveTo>
                    <a:cubicBezTo>
                      <a:pt x="195420" y="60819"/>
                      <a:pt x="418146" y="23"/>
                      <a:pt x="645020" y="0"/>
                    </a:cubicBezTo>
                    <a:lnTo>
                      <a:pt x="645084" y="635000"/>
                    </a:lnTo>
                    <a:cubicBezTo>
                      <a:pt x="531647" y="635011"/>
                      <a:pt x="420284" y="665410"/>
                      <a:pt x="322573" y="723035"/>
                    </a:cubicBezTo>
                    <a:close/>
                  </a:path>
                </a:pathLst>
              </a:custGeom>
              <a:solidFill>
                <a:srgbClr val="A493EA"/>
              </a:solidFill>
            </p:spPr>
          </p:sp>
        </p:grp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"/>
            <a:ext cx="3804741" cy="42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719" y="500286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8971" y="0"/>
                  </a:moveTo>
                  <a:lnTo>
                    <a:pt x="4536688" y="0"/>
                  </a:lnTo>
                  <a:cubicBezTo>
                    <a:pt x="4541643" y="0"/>
                    <a:pt x="4545659" y="4017"/>
                    <a:pt x="4545659" y="8971"/>
                  </a:cubicBezTo>
                  <a:lnTo>
                    <a:pt x="4545659" y="2436837"/>
                  </a:lnTo>
                  <a:cubicBezTo>
                    <a:pt x="4545659" y="2441792"/>
                    <a:pt x="4541643" y="2445808"/>
                    <a:pt x="4536688" y="2445808"/>
                  </a:cubicBezTo>
                  <a:lnTo>
                    <a:pt x="8971" y="2445808"/>
                  </a:lnTo>
                  <a:cubicBezTo>
                    <a:pt x="4017" y="2445808"/>
                    <a:pt x="0" y="2441792"/>
                    <a:pt x="0" y="2436837"/>
                  </a:cubicBezTo>
                  <a:lnTo>
                    <a:pt x="0" y="8971"/>
                  </a:lnTo>
                  <a:cubicBezTo>
                    <a:pt x="0" y="4017"/>
                    <a:pt x="4017" y="0"/>
                    <a:pt x="8971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82542" y="1276945"/>
            <a:ext cx="9079628" cy="2128017"/>
            <a:chOff x="0" y="-66675"/>
            <a:chExt cx="3752461" cy="879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52461" cy="799593"/>
            </a:xfrm>
            <a:custGeom>
              <a:avLst/>
              <a:gdLst/>
              <a:ahLst/>
              <a:cxnLst/>
              <a:rect l="l" t="t" r="r" b="b"/>
              <a:pathLst>
                <a:path w="3752461" h="799593">
                  <a:moveTo>
                    <a:pt x="17053" y="0"/>
                  </a:moveTo>
                  <a:lnTo>
                    <a:pt x="3735408" y="0"/>
                  </a:lnTo>
                  <a:cubicBezTo>
                    <a:pt x="3744826" y="0"/>
                    <a:pt x="3752461" y="7635"/>
                    <a:pt x="3752461" y="17053"/>
                  </a:cubicBezTo>
                  <a:lnTo>
                    <a:pt x="3752461" y="782539"/>
                  </a:lnTo>
                  <a:cubicBezTo>
                    <a:pt x="3752461" y="791958"/>
                    <a:pt x="3744826" y="799593"/>
                    <a:pt x="3735408" y="799593"/>
                  </a:cubicBezTo>
                  <a:lnTo>
                    <a:pt x="17053" y="799593"/>
                  </a:lnTo>
                  <a:cubicBezTo>
                    <a:pt x="7635" y="799593"/>
                    <a:pt x="0" y="791958"/>
                    <a:pt x="0" y="782539"/>
                  </a:cubicBezTo>
                  <a:lnTo>
                    <a:pt x="0" y="17053"/>
                  </a:lnTo>
                  <a:cubicBezTo>
                    <a:pt x="0" y="7635"/>
                    <a:pt x="7635" y="0"/>
                    <a:pt x="17053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752461" cy="8794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FEFEFE"/>
                  </a:solidFill>
                  <a:latin typeface="Clear Sans Regular Bold"/>
                </a:rPr>
                <a:t>Авіаційні</a:t>
              </a:r>
              <a:r>
                <a:rPr lang="en-US" sz="33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FEFEFE"/>
                  </a:solidFill>
                  <a:latin typeface="Clear Sans Regular Bold"/>
                </a:rPr>
                <a:t>двигуни</a:t>
              </a:r>
              <a:r>
                <a:rPr lang="en-US" sz="33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FEFEFE"/>
                  </a:solidFill>
                  <a:latin typeface="Clear Sans Regular Bold"/>
                </a:rPr>
                <a:t>та</a:t>
              </a:r>
              <a:r>
                <a:rPr lang="en-US" sz="33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FEFEFE"/>
                  </a:solidFill>
                  <a:latin typeface="Clear Sans Regular Bold"/>
                </a:rPr>
                <a:t>енергетичні</a:t>
              </a:r>
              <a:r>
                <a:rPr lang="en-US" sz="33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FEFEFE"/>
                  </a:solidFill>
                  <a:latin typeface="Clear Sans Regular Bold"/>
                </a:rPr>
                <a:t>установки</a:t>
              </a:r>
              <a:r>
                <a:rPr lang="en-US" sz="3399" dirty="0">
                  <a:solidFill>
                    <a:srgbClr val="FEFEFE"/>
                  </a:solidFill>
                  <a:latin typeface="Clear Sans Regular Bold"/>
                </a:rPr>
                <a:t> - </a:t>
              </a:r>
              <a:r>
                <a:rPr lang="en-US" sz="3399" dirty="0" smtClean="0">
                  <a:solidFill>
                    <a:srgbClr val="FEFEFE"/>
                  </a:solidFill>
                  <a:latin typeface="Clear Sans Regular Bold"/>
                </a:rPr>
                <a:t>6,9%</a:t>
              </a:r>
              <a:endParaRPr lang="en-US" sz="3399" dirty="0">
                <a:solidFill>
                  <a:srgbClr val="FEFEFE"/>
                </a:solidFill>
                <a:latin typeface="Clear Sans Regular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0395" y="1847850"/>
            <a:ext cx="3908961" cy="390896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FEFEFE"/>
                  </a:solidFill>
                  <a:latin typeface="Clear Sans Regular"/>
                </a:rPr>
                <a:t>Управління</a:t>
              </a:r>
              <a:r>
                <a:rPr lang="en-US" sz="3099" dirty="0">
                  <a:solidFill>
                    <a:srgbClr val="FEFEFE"/>
                  </a:solidFill>
                  <a:latin typeface="Clear Sans Regular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"/>
                </a:rPr>
                <a:t>персоналом</a:t>
              </a:r>
              <a:r>
                <a:rPr lang="en-US" sz="3099" dirty="0">
                  <a:solidFill>
                    <a:srgbClr val="FEFEFE"/>
                  </a:solidFill>
                  <a:latin typeface="Clear Sans Regular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"/>
                </a:rPr>
                <a:t>та</a:t>
              </a:r>
              <a:r>
                <a:rPr lang="en-US" sz="3099" dirty="0">
                  <a:solidFill>
                    <a:srgbClr val="FEFEFE"/>
                  </a:solidFill>
                  <a:latin typeface="Clear Sans Regular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"/>
                </a:rPr>
                <a:t>економіка</a:t>
              </a:r>
              <a:r>
                <a:rPr lang="en-US" sz="3099" dirty="0">
                  <a:solidFill>
                    <a:srgbClr val="FEFEFE"/>
                  </a:solidFill>
                  <a:latin typeface="Clear Sans Regular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"/>
                </a:rPr>
                <a:t>праці</a:t>
              </a:r>
              <a:r>
                <a:rPr lang="en-US" sz="3099" dirty="0">
                  <a:solidFill>
                    <a:srgbClr val="FEFEFE"/>
                  </a:solidFill>
                  <a:latin typeface="Clear Sans Regular"/>
                </a:rPr>
                <a:t> - </a:t>
              </a:r>
              <a:r>
                <a:rPr lang="en-US" sz="3099" dirty="0" smtClean="0">
                  <a:solidFill>
                    <a:srgbClr val="FEFEFE"/>
                  </a:solidFill>
                  <a:latin typeface="Clear Sans Regular"/>
                </a:rPr>
                <a:t>4,0%</a:t>
              </a:r>
              <a:endParaRPr lang="en-US" sz="3099" dirty="0">
                <a:solidFill>
                  <a:srgbClr val="FEFEFE"/>
                </a:solidFill>
                <a:latin typeface="Clear Sans Regular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96800" y="4708754"/>
            <a:ext cx="4114800" cy="5205999"/>
            <a:chOff x="0" y="-66675"/>
            <a:chExt cx="2098996" cy="2759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98996" cy="2692404"/>
            </a:xfrm>
            <a:custGeom>
              <a:avLst/>
              <a:gdLst/>
              <a:ahLst/>
              <a:cxnLst/>
              <a:rect l="l" t="t" r="r" b="b"/>
              <a:pathLst>
                <a:path w="2098996" h="2692404">
                  <a:moveTo>
                    <a:pt x="39096" y="0"/>
                  </a:moveTo>
                  <a:lnTo>
                    <a:pt x="2059901" y="0"/>
                  </a:lnTo>
                  <a:cubicBezTo>
                    <a:pt x="2081493" y="0"/>
                    <a:pt x="2098996" y="17504"/>
                    <a:pt x="2098996" y="39096"/>
                  </a:cubicBezTo>
                  <a:lnTo>
                    <a:pt x="2098996" y="2653308"/>
                  </a:lnTo>
                  <a:cubicBezTo>
                    <a:pt x="2098996" y="2663677"/>
                    <a:pt x="2094878" y="2673621"/>
                    <a:pt x="2087546" y="2680953"/>
                  </a:cubicBezTo>
                  <a:cubicBezTo>
                    <a:pt x="2080214" y="2688285"/>
                    <a:pt x="2070270" y="2692404"/>
                    <a:pt x="2059901" y="2692404"/>
                  </a:cubicBezTo>
                  <a:lnTo>
                    <a:pt x="39096" y="2692404"/>
                  </a:lnTo>
                  <a:cubicBezTo>
                    <a:pt x="17504" y="2692404"/>
                    <a:pt x="0" y="2674900"/>
                    <a:pt x="0" y="2653308"/>
                  </a:cubicBezTo>
                  <a:lnTo>
                    <a:pt x="0" y="39096"/>
                  </a:lnTo>
                  <a:cubicBezTo>
                    <a:pt x="0" y="17504"/>
                    <a:pt x="17504" y="0"/>
                    <a:pt x="39096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098996" cy="275907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600" dirty="0" err="1">
                  <a:solidFill>
                    <a:srgbClr val="2B4B82"/>
                  </a:solidFill>
                  <a:latin typeface="Clear Sans Regular Bold"/>
                </a:rPr>
                <a:t>Правоохоронна</a:t>
              </a:r>
              <a:r>
                <a:rPr lang="en-US" sz="3600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600" dirty="0" err="1">
                  <a:solidFill>
                    <a:srgbClr val="2B4B82"/>
                  </a:solidFill>
                  <a:latin typeface="Clear Sans Regular Bold"/>
                </a:rPr>
                <a:t>діяльність</a:t>
              </a:r>
              <a:r>
                <a:rPr lang="en-US" sz="3600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600" dirty="0" smtClean="0">
                  <a:solidFill>
                    <a:srgbClr val="2B4B82"/>
                  </a:solidFill>
                  <a:latin typeface="Clear Sans Regular Bold"/>
                </a:rPr>
                <a:t>– </a:t>
              </a:r>
              <a:endParaRPr lang="uk-UA" sz="3600" dirty="0" smtClean="0">
                <a:solidFill>
                  <a:srgbClr val="2B4B82"/>
                </a:solidFill>
                <a:latin typeface="Clear Sans Regular Bold"/>
              </a:endParaRPr>
            </a:p>
            <a:p>
              <a:pPr algn="ctr">
                <a:lnSpc>
                  <a:spcPts val="4899"/>
                </a:lnSpc>
              </a:pPr>
              <a:r>
                <a:rPr lang="en-US" sz="3600" dirty="0" smtClean="0">
                  <a:solidFill>
                    <a:srgbClr val="2B4B82"/>
                  </a:solidFill>
                  <a:latin typeface="Clear Sans Regular Bold"/>
                </a:rPr>
                <a:t>4,2 %;</a:t>
              </a:r>
              <a:endParaRPr lang="en-US" sz="3600" dirty="0">
                <a:solidFill>
                  <a:srgbClr val="2B4B82"/>
                </a:solidFill>
                <a:latin typeface="Clear Sans Regular Bold"/>
              </a:endParaRPr>
            </a:p>
            <a:p>
              <a:pPr algn="ctr">
                <a:lnSpc>
                  <a:spcPts val="4619"/>
                </a:lnSpc>
              </a:pPr>
              <a:r>
                <a:rPr lang="en-US" sz="3600" dirty="0" err="1">
                  <a:solidFill>
                    <a:srgbClr val="2B4B82"/>
                  </a:solidFill>
                  <a:latin typeface="Clear Sans Regular Bold"/>
                </a:rPr>
                <a:t>Фізичне</a:t>
              </a:r>
              <a:r>
                <a:rPr lang="en-US" sz="3600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600" dirty="0" err="1">
                  <a:solidFill>
                    <a:srgbClr val="2B4B82"/>
                  </a:solidFill>
                  <a:latin typeface="Clear Sans Regular Bold"/>
                </a:rPr>
                <a:t>виховання</a:t>
              </a:r>
              <a:r>
                <a:rPr lang="en-US" sz="3600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600" dirty="0" smtClean="0">
                  <a:solidFill>
                    <a:srgbClr val="2B4B82"/>
                  </a:solidFill>
                  <a:latin typeface="Clear Sans Regular Bold"/>
                </a:rPr>
                <a:t>– </a:t>
              </a:r>
              <a:endParaRPr lang="uk-UA" sz="3600" dirty="0" smtClean="0">
                <a:solidFill>
                  <a:srgbClr val="2B4B82"/>
                </a:solidFill>
                <a:latin typeface="Clear Sans Regular Bold"/>
              </a:endParaRPr>
            </a:p>
            <a:p>
              <a:pPr algn="ctr">
                <a:lnSpc>
                  <a:spcPts val="4619"/>
                </a:lnSpc>
              </a:pPr>
              <a:r>
                <a:rPr lang="en-US" sz="3600" dirty="0" smtClean="0">
                  <a:solidFill>
                    <a:srgbClr val="2B4B82"/>
                  </a:solidFill>
                  <a:latin typeface="Clear Sans Regular Bold"/>
                </a:rPr>
                <a:t>4,2 %</a:t>
              </a:r>
              <a:endParaRPr lang="en-US" sz="3600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699" y="6211597"/>
            <a:ext cx="5006738" cy="3176287"/>
            <a:chOff x="-1" y="-76200"/>
            <a:chExt cx="3777155" cy="23962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77154" cy="2320037"/>
            </a:xfrm>
            <a:custGeom>
              <a:avLst/>
              <a:gdLst/>
              <a:ahLst/>
              <a:cxnLst/>
              <a:rect l="l" t="t" r="r" b="b"/>
              <a:pathLst>
                <a:path w="3777154" h="2320037">
                  <a:moveTo>
                    <a:pt x="46389" y="0"/>
                  </a:moveTo>
                  <a:lnTo>
                    <a:pt x="3730765" y="0"/>
                  </a:lnTo>
                  <a:cubicBezTo>
                    <a:pt x="3743068" y="0"/>
                    <a:pt x="3754868" y="4887"/>
                    <a:pt x="3763567" y="13587"/>
                  </a:cubicBezTo>
                  <a:cubicBezTo>
                    <a:pt x="3772267" y="22287"/>
                    <a:pt x="3777154" y="34086"/>
                    <a:pt x="3777154" y="46389"/>
                  </a:cubicBezTo>
                  <a:lnTo>
                    <a:pt x="3777154" y="2273648"/>
                  </a:lnTo>
                  <a:cubicBezTo>
                    <a:pt x="3777154" y="2285951"/>
                    <a:pt x="3772267" y="2297751"/>
                    <a:pt x="3763567" y="2306450"/>
                  </a:cubicBezTo>
                  <a:cubicBezTo>
                    <a:pt x="3754868" y="2315150"/>
                    <a:pt x="3743068" y="2320037"/>
                    <a:pt x="3730765" y="2320037"/>
                  </a:cubicBezTo>
                  <a:lnTo>
                    <a:pt x="46389" y="2320037"/>
                  </a:lnTo>
                  <a:cubicBezTo>
                    <a:pt x="34086" y="2320037"/>
                    <a:pt x="22287" y="2315150"/>
                    <a:pt x="13587" y="2306450"/>
                  </a:cubicBezTo>
                  <a:cubicBezTo>
                    <a:pt x="4887" y="2297751"/>
                    <a:pt x="0" y="2285951"/>
                    <a:pt x="0" y="2273648"/>
                  </a:cubicBezTo>
                  <a:lnTo>
                    <a:pt x="0" y="46389"/>
                  </a:lnTo>
                  <a:cubicBezTo>
                    <a:pt x="0" y="34086"/>
                    <a:pt x="4887" y="22287"/>
                    <a:pt x="13587" y="13587"/>
                  </a:cubicBezTo>
                  <a:cubicBezTo>
                    <a:pt x="22287" y="4887"/>
                    <a:pt x="34086" y="0"/>
                    <a:pt x="46389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1" y="-76200"/>
              <a:ext cx="3777154" cy="2396237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 err="1">
                  <a:solidFill>
                    <a:srgbClr val="2B4B82"/>
                  </a:solidFill>
                  <a:latin typeface="Clear Sans Regular Bold"/>
                </a:rPr>
                <a:t>Технології</a:t>
              </a:r>
              <a:r>
                <a:rPr lang="en-US" sz="40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099" dirty="0" err="1">
                  <a:solidFill>
                    <a:srgbClr val="2B4B82"/>
                  </a:solidFill>
                  <a:latin typeface="Clear Sans Regular Bold"/>
                </a:rPr>
                <a:t>машинобудування</a:t>
              </a:r>
              <a:r>
                <a:rPr lang="en-US" sz="40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4099" dirty="0" smtClean="0">
                  <a:solidFill>
                    <a:srgbClr val="2B4B82"/>
                  </a:solidFill>
                  <a:latin typeface="Clear Sans Regular Bold"/>
                </a:rPr>
                <a:t>7,6%</a:t>
              </a:r>
              <a:endParaRPr lang="en-US" sz="40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427646" y="2967242"/>
            <a:ext cx="4716354" cy="471635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Журналістика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399" dirty="0" smtClean="0">
                  <a:solidFill>
                    <a:srgbClr val="2B4B82"/>
                  </a:solidFill>
                  <a:latin typeface="Clear Sans Regular Bold"/>
                </a:rPr>
                <a:t>5,1%</a:t>
              </a:r>
              <a:endParaRPr lang="en-US" sz="33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1028700"/>
            <a:ext cx="758830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2B4B82"/>
                </a:solidFill>
                <a:latin typeface="Clear Sans Bold"/>
              </a:rPr>
              <a:t>БАКАЛАВРАТ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00286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8971" y="0"/>
                  </a:moveTo>
                  <a:lnTo>
                    <a:pt x="4536688" y="0"/>
                  </a:lnTo>
                  <a:cubicBezTo>
                    <a:pt x="4541643" y="0"/>
                    <a:pt x="4545659" y="4017"/>
                    <a:pt x="4545659" y="8971"/>
                  </a:cubicBezTo>
                  <a:lnTo>
                    <a:pt x="4545659" y="2436837"/>
                  </a:lnTo>
                  <a:cubicBezTo>
                    <a:pt x="4545659" y="2441792"/>
                    <a:pt x="4541643" y="2445808"/>
                    <a:pt x="4536688" y="2445808"/>
                  </a:cubicBezTo>
                  <a:lnTo>
                    <a:pt x="8971" y="2445808"/>
                  </a:lnTo>
                  <a:cubicBezTo>
                    <a:pt x="4017" y="2445808"/>
                    <a:pt x="0" y="2441792"/>
                    <a:pt x="0" y="2436837"/>
                  </a:cubicBezTo>
                  <a:lnTo>
                    <a:pt x="0" y="8971"/>
                  </a:lnTo>
                  <a:cubicBezTo>
                    <a:pt x="0" y="4017"/>
                    <a:pt x="4017" y="0"/>
                    <a:pt x="8971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63760" y="3812430"/>
            <a:ext cx="4939682" cy="4961822"/>
            <a:chOff x="-21656" y="0"/>
            <a:chExt cx="856112" cy="859949"/>
          </a:xfrm>
        </p:grpSpPr>
        <p:sp>
          <p:nvSpPr>
            <p:cNvPr id="6" name="Freeform 6"/>
            <p:cNvSpPr/>
            <p:nvPr/>
          </p:nvSpPr>
          <p:spPr>
            <a:xfrm>
              <a:off x="-21656" y="0"/>
              <a:ext cx="856112" cy="859949"/>
            </a:xfrm>
            <a:custGeom>
              <a:avLst/>
              <a:gdLst/>
              <a:ahLst/>
              <a:cxnLst/>
              <a:rect l="l" t="t" r="r" b="b"/>
              <a:pathLst>
                <a:path w="856112" h="859949">
                  <a:moveTo>
                    <a:pt x="428056" y="0"/>
                  </a:moveTo>
                  <a:cubicBezTo>
                    <a:pt x="664774" y="1059"/>
                    <a:pt x="856112" y="193254"/>
                    <a:pt x="856112" y="429975"/>
                  </a:cubicBezTo>
                  <a:cubicBezTo>
                    <a:pt x="856112" y="666695"/>
                    <a:pt x="664774" y="858891"/>
                    <a:pt x="428056" y="859949"/>
                  </a:cubicBezTo>
                  <a:cubicBezTo>
                    <a:pt x="191338" y="858891"/>
                    <a:pt x="0" y="666695"/>
                    <a:pt x="0" y="429975"/>
                  </a:cubicBezTo>
                  <a:cubicBezTo>
                    <a:pt x="0" y="193254"/>
                    <a:pt x="191338" y="1059"/>
                    <a:pt x="428056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9478" y="19050"/>
              <a:ext cx="697122" cy="7663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FEFEFE"/>
                  </a:solidFill>
                  <a:latin typeface="Clear Sans Regular Bold"/>
                </a:rPr>
                <a:t>Технології</a:t>
              </a:r>
              <a:r>
                <a:rPr lang="en-US" sz="30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 Bold"/>
                </a:rPr>
                <a:t>машинобудування</a:t>
              </a:r>
              <a:r>
                <a:rPr lang="en-US" sz="3099" dirty="0">
                  <a:solidFill>
                    <a:srgbClr val="FEFEFE"/>
                  </a:solidFill>
                  <a:latin typeface="Clear Sans Regular Bold"/>
                </a:rPr>
                <a:t> - </a:t>
              </a:r>
              <a:r>
                <a:rPr lang="en-US" sz="3099" dirty="0" smtClean="0">
                  <a:solidFill>
                    <a:srgbClr val="FEFEFE"/>
                  </a:solidFill>
                  <a:latin typeface="Clear Sans Regular Bold"/>
                </a:rPr>
                <a:t>14,8%</a:t>
              </a:r>
              <a:endParaRPr lang="en-US" sz="3099" dirty="0">
                <a:solidFill>
                  <a:srgbClr val="FEFEFE"/>
                </a:solidFill>
                <a:latin typeface="Clear Sans Regular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17008" y="2099934"/>
            <a:ext cx="7280415" cy="1659449"/>
            <a:chOff x="0" y="-66675"/>
            <a:chExt cx="3858479" cy="8794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58479" cy="718985"/>
            </a:xfrm>
            <a:custGeom>
              <a:avLst/>
              <a:gdLst/>
              <a:ahLst/>
              <a:cxnLst/>
              <a:rect l="l" t="t" r="r" b="b"/>
              <a:pathLst>
                <a:path w="3858479" h="718985">
                  <a:moveTo>
                    <a:pt x="21268" y="0"/>
                  </a:moveTo>
                  <a:lnTo>
                    <a:pt x="3837211" y="0"/>
                  </a:lnTo>
                  <a:cubicBezTo>
                    <a:pt x="3848957" y="0"/>
                    <a:pt x="3858479" y="9522"/>
                    <a:pt x="3858479" y="21268"/>
                  </a:cubicBezTo>
                  <a:lnTo>
                    <a:pt x="3858479" y="697718"/>
                  </a:lnTo>
                  <a:cubicBezTo>
                    <a:pt x="3858479" y="703358"/>
                    <a:pt x="3856238" y="708768"/>
                    <a:pt x="3852250" y="712756"/>
                  </a:cubicBezTo>
                  <a:cubicBezTo>
                    <a:pt x="3848261" y="716745"/>
                    <a:pt x="3842851" y="718985"/>
                    <a:pt x="3837211" y="718985"/>
                  </a:cubicBezTo>
                  <a:lnTo>
                    <a:pt x="21268" y="718985"/>
                  </a:lnTo>
                  <a:cubicBezTo>
                    <a:pt x="9522" y="718985"/>
                    <a:pt x="0" y="709463"/>
                    <a:pt x="0" y="697718"/>
                  </a:cubicBezTo>
                  <a:lnTo>
                    <a:pt x="0" y="21268"/>
                  </a:lnTo>
                  <a:cubicBezTo>
                    <a:pt x="0" y="15627"/>
                    <a:pt x="2241" y="10218"/>
                    <a:pt x="6229" y="6229"/>
                  </a:cubicBezTo>
                  <a:cubicBezTo>
                    <a:pt x="10218" y="2241"/>
                    <a:pt x="15627" y="0"/>
                    <a:pt x="21268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3858479" cy="8794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Фізична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реабілітація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399" dirty="0" smtClean="0">
                  <a:solidFill>
                    <a:srgbClr val="2B4B82"/>
                  </a:solidFill>
                  <a:latin typeface="Clear Sans Regular Bold"/>
                </a:rPr>
                <a:t>6,8%</a:t>
              </a:r>
              <a:endParaRPr lang="en-US" sz="33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16497" y="1157526"/>
            <a:ext cx="6351732" cy="1265413"/>
            <a:chOff x="0" y="-47625"/>
            <a:chExt cx="2625067" cy="5229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25067" cy="475349"/>
            </a:xfrm>
            <a:custGeom>
              <a:avLst/>
              <a:gdLst/>
              <a:ahLst/>
              <a:cxnLst/>
              <a:rect l="l" t="t" r="r" b="b"/>
              <a:pathLst>
                <a:path w="2625067" h="475349">
                  <a:moveTo>
                    <a:pt x="24377" y="0"/>
                  </a:moveTo>
                  <a:lnTo>
                    <a:pt x="2600689" y="0"/>
                  </a:lnTo>
                  <a:cubicBezTo>
                    <a:pt x="2614152" y="0"/>
                    <a:pt x="2625067" y="10914"/>
                    <a:pt x="2625067" y="24377"/>
                  </a:cubicBezTo>
                  <a:lnTo>
                    <a:pt x="2625067" y="450972"/>
                  </a:lnTo>
                  <a:cubicBezTo>
                    <a:pt x="2625067" y="464435"/>
                    <a:pt x="2614152" y="475349"/>
                    <a:pt x="2600689" y="475349"/>
                  </a:cubicBezTo>
                  <a:lnTo>
                    <a:pt x="24377" y="475349"/>
                  </a:lnTo>
                  <a:cubicBezTo>
                    <a:pt x="10914" y="475349"/>
                    <a:pt x="0" y="464435"/>
                    <a:pt x="0" y="450972"/>
                  </a:cubicBezTo>
                  <a:lnTo>
                    <a:pt x="0" y="24377"/>
                  </a:lnTo>
                  <a:cubicBezTo>
                    <a:pt x="0" y="10914"/>
                    <a:pt x="10914" y="0"/>
                    <a:pt x="24377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25067" cy="52297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 err="1">
                  <a:solidFill>
                    <a:srgbClr val="FEFEFE"/>
                  </a:solidFill>
                  <a:latin typeface="Clear Sans Regular Bold"/>
                </a:rPr>
                <a:t>Фізичне</a:t>
              </a:r>
              <a:r>
                <a:rPr lang="en-US" sz="29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2999" dirty="0" err="1">
                  <a:solidFill>
                    <a:srgbClr val="FEFEFE"/>
                  </a:solidFill>
                  <a:latin typeface="Clear Sans Regular Bold"/>
                </a:rPr>
                <a:t>виховання</a:t>
              </a:r>
              <a:r>
                <a:rPr lang="en-US" sz="2999" dirty="0">
                  <a:solidFill>
                    <a:srgbClr val="FEFEFE"/>
                  </a:solidFill>
                  <a:latin typeface="Clear Sans Regular Bold"/>
                </a:rPr>
                <a:t> - </a:t>
              </a:r>
              <a:r>
                <a:rPr lang="en-US" sz="2999" dirty="0" smtClean="0">
                  <a:solidFill>
                    <a:srgbClr val="FEFEFE"/>
                  </a:solidFill>
                  <a:latin typeface="Clear Sans Regular Bold"/>
                </a:rPr>
                <a:t>7,2%</a:t>
              </a:r>
              <a:endParaRPr lang="en-US" sz="2999" dirty="0">
                <a:solidFill>
                  <a:srgbClr val="FEFEFE"/>
                </a:solidFill>
                <a:latin typeface="Clear Sans Regular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6063278"/>
            <a:ext cx="3362745" cy="336274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 dirty="0" err="1">
                  <a:solidFill>
                    <a:srgbClr val="2B4B82"/>
                  </a:solidFill>
                  <a:latin typeface="Clear Sans Regular Bold"/>
                </a:rPr>
                <a:t>Корекційна</a:t>
              </a:r>
              <a:r>
                <a:rPr lang="en-US" sz="32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299" dirty="0" err="1">
                  <a:solidFill>
                    <a:srgbClr val="2B4B82"/>
                  </a:solidFill>
                  <a:latin typeface="Clear Sans Regular Bold"/>
                </a:rPr>
                <a:t>освіта</a:t>
              </a:r>
              <a:r>
                <a:rPr lang="en-US" sz="32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299" dirty="0" smtClean="0">
                  <a:solidFill>
                    <a:srgbClr val="2B4B82"/>
                  </a:solidFill>
                  <a:latin typeface="Clear Sans Regular Bold"/>
                </a:rPr>
                <a:t>4%</a:t>
              </a:r>
              <a:endParaRPr lang="en-US" sz="32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31736" y="2124736"/>
            <a:ext cx="3985272" cy="7600088"/>
            <a:chOff x="0" y="-76200"/>
            <a:chExt cx="3006547" cy="57336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06547" cy="5657416"/>
            </a:xfrm>
            <a:custGeom>
              <a:avLst/>
              <a:gdLst/>
              <a:ahLst/>
              <a:cxnLst/>
              <a:rect l="l" t="t" r="r" b="b"/>
              <a:pathLst>
                <a:path w="3006547" h="5657416">
                  <a:moveTo>
                    <a:pt x="58279" y="0"/>
                  </a:moveTo>
                  <a:lnTo>
                    <a:pt x="2948268" y="0"/>
                  </a:lnTo>
                  <a:cubicBezTo>
                    <a:pt x="2980454" y="0"/>
                    <a:pt x="3006547" y="26092"/>
                    <a:pt x="3006547" y="58279"/>
                  </a:cubicBezTo>
                  <a:lnTo>
                    <a:pt x="3006547" y="5599137"/>
                  </a:lnTo>
                  <a:cubicBezTo>
                    <a:pt x="3006547" y="5614594"/>
                    <a:pt x="3000407" y="5629417"/>
                    <a:pt x="2989477" y="5640347"/>
                  </a:cubicBezTo>
                  <a:cubicBezTo>
                    <a:pt x="2978548" y="5651276"/>
                    <a:pt x="2963724" y="5657416"/>
                    <a:pt x="2948268" y="5657416"/>
                  </a:cubicBezTo>
                  <a:lnTo>
                    <a:pt x="58279" y="5657416"/>
                  </a:lnTo>
                  <a:cubicBezTo>
                    <a:pt x="42822" y="5657416"/>
                    <a:pt x="27999" y="5651276"/>
                    <a:pt x="17070" y="5640347"/>
                  </a:cubicBezTo>
                  <a:cubicBezTo>
                    <a:pt x="6140" y="5629417"/>
                    <a:pt x="0" y="5614594"/>
                    <a:pt x="0" y="5599137"/>
                  </a:cubicBezTo>
                  <a:lnTo>
                    <a:pt x="0" y="58279"/>
                  </a:lnTo>
                  <a:cubicBezTo>
                    <a:pt x="0" y="42822"/>
                    <a:pt x="6140" y="27999"/>
                    <a:pt x="17070" y="17070"/>
                  </a:cubicBezTo>
                  <a:cubicBezTo>
                    <a:pt x="27999" y="6140"/>
                    <a:pt x="42822" y="0"/>
                    <a:pt x="58279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3006547" cy="5733616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4399" dirty="0" err="1">
                  <a:solidFill>
                    <a:srgbClr val="2B4B82"/>
                  </a:solidFill>
                  <a:latin typeface="Clear Sans Regular Bold"/>
                </a:rPr>
                <a:t>Авіаційні</a:t>
              </a:r>
              <a:r>
                <a:rPr lang="en-US" sz="4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399" dirty="0" err="1">
                  <a:solidFill>
                    <a:srgbClr val="2B4B82"/>
                  </a:solidFill>
                  <a:latin typeface="Clear Sans Regular Bold"/>
                </a:rPr>
                <a:t>двигуни</a:t>
              </a:r>
              <a:r>
                <a:rPr lang="en-US" sz="4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399" dirty="0" err="1">
                  <a:solidFill>
                    <a:srgbClr val="2B4B82"/>
                  </a:solidFill>
                  <a:latin typeface="Clear Sans Regular Bold"/>
                </a:rPr>
                <a:t>та</a:t>
              </a:r>
              <a:r>
                <a:rPr lang="en-US" sz="4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399" dirty="0" err="1">
                  <a:solidFill>
                    <a:srgbClr val="2B4B82"/>
                  </a:solidFill>
                  <a:latin typeface="Clear Sans Regular Bold"/>
                </a:rPr>
                <a:t>енергетичні</a:t>
              </a:r>
              <a:r>
                <a:rPr lang="en-US" sz="4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399" dirty="0" err="1">
                  <a:solidFill>
                    <a:srgbClr val="2B4B82"/>
                  </a:solidFill>
                  <a:latin typeface="Clear Sans Regular Bold"/>
                </a:rPr>
                <a:t>установки</a:t>
              </a:r>
              <a:r>
                <a:rPr lang="en-US" sz="4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4399" dirty="0" smtClean="0">
                  <a:solidFill>
                    <a:srgbClr val="2B4B82"/>
                  </a:solidFill>
                  <a:latin typeface="Clear Sans Regular Bold"/>
                </a:rPr>
                <a:t>-17,2%</a:t>
              </a:r>
              <a:endParaRPr lang="en-US" sz="43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1028700"/>
            <a:ext cx="758830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2B4B82"/>
                </a:solidFill>
                <a:latin typeface="Clear Sans Bold"/>
              </a:rPr>
              <a:t>МАГІСТРАТУРА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8971" y="0"/>
                  </a:moveTo>
                  <a:lnTo>
                    <a:pt x="4536688" y="0"/>
                  </a:lnTo>
                  <a:cubicBezTo>
                    <a:pt x="4541643" y="0"/>
                    <a:pt x="4545659" y="4017"/>
                    <a:pt x="4545659" y="8971"/>
                  </a:cubicBezTo>
                  <a:lnTo>
                    <a:pt x="4545659" y="2436837"/>
                  </a:lnTo>
                  <a:cubicBezTo>
                    <a:pt x="4545659" y="2441792"/>
                    <a:pt x="4541643" y="2445808"/>
                    <a:pt x="4536688" y="2445808"/>
                  </a:cubicBezTo>
                  <a:lnTo>
                    <a:pt x="8971" y="2445808"/>
                  </a:lnTo>
                  <a:cubicBezTo>
                    <a:pt x="4017" y="2445808"/>
                    <a:pt x="0" y="2441792"/>
                    <a:pt x="0" y="2436837"/>
                  </a:cubicBezTo>
                  <a:lnTo>
                    <a:pt x="0" y="8971"/>
                  </a:lnTo>
                  <a:cubicBezTo>
                    <a:pt x="0" y="4017"/>
                    <a:pt x="4017" y="0"/>
                    <a:pt x="8971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51882" y="2655890"/>
            <a:ext cx="4029918" cy="2104971"/>
            <a:chOff x="0" y="-57150"/>
            <a:chExt cx="1665499" cy="869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2574" cy="657004"/>
            </a:xfrm>
            <a:custGeom>
              <a:avLst/>
              <a:gdLst/>
              <a:ahLst/>
              <a:cxnLst/>
              <a:rect l="l" t="t" r="r" b="b"/>
              <a:pathLst>
                <a:path w="1602574" h="657004">
                  <a:moveTo>
                    <a:pt x="39931" y="0"/>
                  </a:moveTo>
                  <a:lnTo>
                    <a:pt x="1562643" y="0"/>
                  </a:lnTo>
                  <a:cubicBezTo>
                    <a:pt x="1573233" y="0"/>
                    <a:pt x="1583390" y="4207"/>
                    <a:pt x="1590878" y="11695"/>
                  </a:cubicBezTo>
                  <a:cubicBezTo>
                    <a:pt x="1598367" y="19184"/>
                    <a:pt x="1602574" y="29341"/>
                    <a:pt x="1602574" y="39931"/>
                  </a:cubicBezTo>
                  <a:lnTo>
                    <a:pt x="1602574" y="617073"/>
                  </a:lnTo>
                  <a:cubicBezTo>
                    <a:pt x="1602574" y="627664"/>
                    <a:pt x="1598367" y="637820"/>
                    <a:pt x="1590878" y="645309"/>
                  </a:cubicBezTo>
                  <a:cubicBezTo>
                    <a:pt x="1583390" y="652797"/>
                    <a:pt x="1573233" y="657004"/>
                    <a:pt x="1562643" y="657004"/>
                  </a:cubicBezTo>
                  <a:lnTo>
                    <a:pt x="39931" y="657004"/>
                  </a:lnTo>
                  <a:cubicBezTo>
                    <a:pt x="29341" y="657004"/>
                    <a:pt x="19184" y="652797"/>
                    <a:pt x="11695" y="645309"/>
                  </a:cubicBezTo>
                  <a:cubicBezTo>
                    <a:pt x="4207" y="637820"/>
                    <a:pt x="0" y="627664"/>
                    <a:pt x="0" y="617073"/>
                  </a:cubicBezTo>
                  <a:lnTo>
                    <a:pt x="0" y="39931"/>
                  </a:lnTo>
                  <a:cubicBezTo>
                    <a:pt x="0" y="29341"/>
                    <a:pt x="4207" y="19184"/>
                    <a:pt x="11695" y="11695"/>
                  </a:cubicBezTo>
                  <a:cubicBezTo>
                    <a:pt x="19184" y="4207"/>
                    <a:pt x="29341" y="0"/>
                    <a:pt x="39931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65499" cy="8699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479"/>
                </a:lnSpc>
              </a:pPr>
              <a:r>
                <a:rPr lang="en-US" sz="3199" dirty="0" err="1">
                  <a:solidFill>
                    <a:srgbClr val="FEFEFE"/>
                  </a:solidFill>
                  <a:latin typeface="Clear Sans Regular"/>
                </a:rPr>
                <a:t>Соціальна</a:t>
              </a:r>
              <a:r>
                <a:rPr lang="en-US" sz="3199" dirty="0">
                  <a:solidFill>
                    <a:srgbClr val="FEFEFE"/>
                  </a:solidFill>
                  <a:latin typeface="Clear Sans Regular"/>
                </a:rPr>
                <a:t> </a:t>
              </a:r>
              <a:r>
                <a:rPr lang="en-US" sz="3199" dirty="0" err="1">
                  <a:solidFill>
                    <a:srgbClr val="FEFEFE"/>
                  </a:solidFill>
                  <a:latin typeface="Clear Sans Regular"/>
                </a:rPr>
                <a:t>робота</a:t>
              </a:r>
              <a:r>
                <a:rPr lang="en-US" sz="3199" dirty="0">
                  <a:solidFill>
                    <a:srgbClr val="FEFEFE"/>
                  </a:solidFill>
                  <a:latin typeface="Clear Sans Regular"/>
                </a:rPr>
                <a:t> - </a:t>
              </a:r>
              <a:r>
                <a:rPr lang="en-US" sz="3199" dirty="0" smtClean="0">
                  <a:solidFill>
                    <a:srgbClr val="FEFEFE"/>
                  </a:solidFill>
                  <a:latin typeface="Clear Sans Regular"/>
                </a:rPr>
                <a:t>9,4%</a:t>
              </a:r>
              <a:endParaRPr lang="en-US" sz="3199" dirty="0">
                <a:solidFill>
                  <a:srgbClr val="FEFEFE"/>
                </a:solidFill>
                <a:latin typeface="Clear Sans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0127" y="6592901"/>
            <a:ext cx="8269173" cy="2665399"/>
            <a:chOff x="0" y="-66675"/>
            <a:chExt cx="4382501" cy="1412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2501" cy="1345935"/>
            </a:xfrm>
            <a:custGeom>
              <a:avLst/>
              <a:gdLst/>
              <a:ahLst/>
              <a:cxnLst/>
              <a:rect l="l" t="t" r="r" b="b"/>
              <a:pathLst>
                <a:path w="4382501" h="1345935">
                  <a:moveTo>
                    <a:pt x="18725" y="0"/>
                  </a:moveTo>
                  <a:lnTo>
                    <a:pt x="4363776" y="0"/>
                  </a:lnTo>
                  <a:cubicBezTo>
                    <a:pt x="4374118" y="0"/>
                    <a:pt x="4382501" y="8383"/>
                    <a:pt x="4382501" y="18725"/>
                  </a:cubicBezTo>
                  <a:lnTo>
                    <a:pt x="4382501" y="1327210"/>
                  </a:lnTo>
                  <a:cubicBezTo>
                    <a:pt x="4382501" y="1337552"/>
                    <a:pt x="4374118" y="1345935"/>
                    <a:pt x="4363776" y="1345935"/>
                  </a:cubicBezTo>
                  <a:lnTo>
                    <a:pt x="18725" y="1345935"/>
                  </a:lnTo>
                  <a:cubicBezTo>
                    <a:pt x="8383" y="1345935"/>
                    <a:pt x="0" y="1337552"/>
                    <a:pt x="0" y="1327210"/>
                  </a:cubicBezTo>
                  <a:lnTo>
                    <a:pt x="0" y="18725"/>
                  </a:lnTo>
                  <a:cubicBezTo>
                    <a:pt x="0" y="8383"/>
                    <a:pt x="8383" y="0"/>
                    <a:pt x="18725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4382501" cy="141261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Авіаційна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та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ракетно-космічна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399" dirty="0" err="1">
                  <a:solidFill>
                    <a:srgbClr val="2B4B82"/>
                  </a:solidFill>
                  <a:latin typeface="Clear Sans Regular Bold"/>
                </a:rPr>
                <a:t>техніка</a:t>
              </a:r>
              <a:r>
                <a:rPr lang="en-US" sz="33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399" dirty="0" smtClean="0">
                  <a:solidFill>
                    <a:srgbClr val="2B4B82"/>
                  </a:solidFill>
                  <a:latin typeface="Clear Sans Regular Bold"/>
                </a:rPr>
                <a:t>19,5%</a:t>
              </a:r>
              <a:endParaRPr lang="en-US" sz="33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52877" y="1621813"/>
            <a:ext cx="4669633" cy="46696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4DDDE"/>
            </a:solidFill>
            <a:ln w="28575">
              <a:solidFill>
                <a:srgbClr val="2B4B82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200" dirty="0" err="1">
                  <a:solidFill>
                    <a:srgbClr val="2B4B82"/>
                  </a:solidFill>
                  <a:latin typeface="Clear Sans Regular Bold"/>
                </a:rPr>
                <a:t>Галузеве</a:t>
              </a:r>
              <a:r>
                <a:rPr lang="en-US" sz="3200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200" dirty="0" err="1">
                  <a:solidFill>
                    <a:srgbClr val="2B4B82"/>
                  </a:solidFill>
                  <a:latin typeface="Clear Sans Regular Bold"/>
                </a:rPr>
                <a:t>машинобудування</a:t>
              </a:r>
              <a:r>
                <a:rPr lang="en-US" sz="3200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200" dirty="0" smtClean="0">
                  <a:solidFill>
                    <a:srgbClr val="2B4B82"/>
                  </a:solidFill>
                  <a:latin typeface="Clear Sans Regular Bold"/>
                </a:rPr>
                <a:t>10,2%</a:t>
              </a:r>
              <a:endParaRPr lang="en-US" sz="3200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7546" y="5360529"/>
            <a:ext cx="8086454" cy="2627974"/>
            <a:chOff x="0" y="-66676"/>
            <a:chExt cx="6100537" cy="19825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00537" cy="1915906"/>
            </a:xfrm>
            <a:custGeom>
              <a:avLst/>
              <a:gdLst/>
              <a:ahLst/>
              <a:cxnLst/>
              <a:rect l="l" t="t" r="r" b="b"/>
              <a:pathLst>
                <a:path w="6100537" h="1915906">
                  <a:moveTo>
                    <a:pt x="28722" y="0"/>
                  </a:moveTo>
                  <a:lnTo>
                    <a:pt x="6071815" y="0"/>
                  </a:lnTo>
                  <a:cubicBezTo>
                    <a:pt x="6087678" y="0"/>
                    <a:pt x="6100537" y="12859"/>
                    <a:pt x="6100537" y="28722"/>
                  </a:cubicBezTo>
                  <a:lnTo>
                    <a:pt x="6100537" y="1887184"/>
                  </a:lnTo>
                  <a:cubicBezTo>
                    <a:pt x="6100537" y="1903046"/>
                    <a:pt x="6087678" y="1915906"/>
                    <a:pt x="6071815" y="1915906"/>
                  </a:cubicBezTo>
                  <a:lnTo>
                    <a:pt x="28722" y="1915906"/>
                  </a:lnTo>
                  <a:cubicBezTo>
                    <a:pt x="12859" y="1915906"/>
                    <a:pt x="0" y="1903046"/>
                    <a:pt x="0" y="1887184"/>
                  </a:cubicBezTo>
                  <a:lnTo>
                    <a:pt x="0" y="28722"/>
                  </a:lnTo>
                  <a:cubicBezTo>
                    <a:pt x="0" y="12859"/>
                    <a:pt x="12859" y="0"/>
                    <a:pt x="28722" y="0"/>
                  </a:cubicBezTo>
                  <a:close/>
                </a:path>
              </a:pathLst>
            </a:custGeom>
            <a:solidFill>
              <a:srgbClr val="FEFEFE"/>
            </a:solidFill>
            <a:ln w="28575">
              <a:solidFill>
                <a:srgbClr val="2B4B82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6"/>
              <a:ext cx="6100537" cy="1982581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>
                <a:lnSpc>
                  <a:spcPts val="4899"/>
                </a:lnSpc>
              </a:pPr>
              <a:r>
                <a:rPr lang="en-US" sz="3499" dirty="0" err="1">
                  <a:solidFill>
                    <a:srgbClr val="2B4B82"/>
                  </a:solidFill>
                  <a:latin typeface="Clear Sans Regular Bold"/>
                </a:rPr>
                <a:t>Менеджмент</a:t>
              </a:r>
              <a:r>
                <a:rPr lang="en-US" sz="34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499" dirty="0" smtClean="0">
                  <a:solidFill>
                    <a:srgbClr val="2B4B82"/>
                  </a:solidFill>
                  <a:latin typeface="Clear Sans Regular Bold"/>
                </a:rPr>
                <a:t>7%; </a:t>
              </a:r>
              <a:r>
                <a:rPr lang="en-US" sz="3499" dirty="0" err="1">
                  <a:solidFill>
                    <a:srgbClr val="2B4B82"/>
                  </a:solidFill>
                  <a:latin typeface="Clear Sans Regular Bold"/>
                </a:rPr>
                <a:t>Електроенергетика</a:t>
              </a:r>
              <a:r>
                <a:rPr lang="en-US" sz="3499" dirty="0">
                  <a:solidFill>
                    <a:srgbClr val="2B4B82"/>
                  </a:solidFill>
                  <a:latin typeface="Clear Sans Regular Bold"/>
                </a:rPr>
                <a:t>, </a:t>
              </a:r>
              <a:r>
                <a:rPr lang="en-US" sz="3499" dirty="0" err="1">
                  <a:solidFill>
                    <a:srgbClr val="2B4B82"/>
                  </a:solidFill>
                  <a:latin typeface="Clear Sans Regular Bold"/>
                </a:rPr>
                <a:t>електротехніка</a:t>
              </a:r>
              <a:r>
                <a:rPr lang="en-US" sz="34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499" dirty="0" err="1">
                  <a:solidFill>
                    <a:srgbClr val="2B4B82"/>
                  </a:solidFill>
                  <a:latin typeface="Clear Sans Regular Bold"/>
                </a:rPr>
                <a:t>та</a:t>
              </a:r>
              <a:r>
                <a:rPr lang="en-US" sz="3499" dirty="0">
                  <a:solidFill>
                    <a:srgbClr val="2B4B82"/>
                  </a:solidFill>
                  <a:latin typeface="Clear Sans Regular Bold"/>
                </a:rPr>
                <a:t> </a:t>
              </a:r>
              <a:r>
                <a:rPr lang="en-US" sz="3499" dirty="0" err="1">
                  <a:solidFill>
                    <a:srgbClr val="2B4B82"/>
                  </a:solidFill>
                  <a:latin typeface="Clear Sans Regular Bold"/>
                </a:rPr>
                <a:t>електромеханіка</a:t>
              </a:r>
              <a:r>
                <a:rPr lang="en-US" sz="3499" dirty="0">
                  <a:solidFill>
                    <a:srgbClr val="2B4B82"/>
                  </a:solidFill>
                  <a:latin typeface="Clear Sans Regular Bold"/>
                </a:rPr>
                <a:t> - </a:t>
              </a:r>
              <a:r>
                <a:rPr lang="en-US" sz="3499" dirty="0" smtClean="0">
                  <a:solidFill>
                    <a:srgbClr val="2B4B82"/>
                  </a:solidFill>
                  <a:latin typeface="Clear Sans Regular Bold"/>
                </a:rPr>
                <a:t>7%</a:t>
              </a:r>
              <a:endParaRPr lang="en-US" sz="3499" dirty="0">
                <a:solidFill>
                  <a:srgbClr val="2B4B82"/>
                </a:solidFill>
                <a:latin typeface="Clear Sans Regular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5692" y="1271109"/>
            <a:ext cx="758830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59"/>
              </a:lnSpc>
            </a:pPr>
            <a:r>
              <a:rPr lang="en-US" sz="7299">
                <a:solidFill>
                  <a:srgbClr val="2B4B82"/>
                </a:solidFill>
                <a:latin typeface="Clear Sans Bold"/>
              </a:rPr>
              <a:t>PhD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073227" y="1028700"/>
            <a:ext cx="3870175" cy="387017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4B8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dirty="0" err="1">
                  <a:solidFill>
                    <a:srgbClr val="FEFEFE"/>
                  </a:solidFill>
                  <a:latin typeface="Clear Sans Regular Bold"/>
                </a:rPr>
                <a:t>Прикладна</a:t>
              </a:r>
              <a:r>
                <a:rPr lang="en-US" sz="3099" dirty="0">
                  <a:solidFill>
                    <a:srgbClr val="FEFEFE"/>
                  </a:solidFill>
                  <a:latin typeface="Clear Sans Regular Bold"/>
                </a:rPr>
                <a:t> </a:t>
              </a:r>
              <a:r>
                <a:rPr lang="en-US" sz="3099" dirty="0" err="1">
                  <a:solidFill>
                    <a:srgbClr val="FEFEFE"/>
                  </a:solidFill>
                  <a:latin typeface="Clear Sans Regular Bold"/>
                </a:rPr>
                <a:t>механіка</a:t>
              </a:r>
              <a:r>
                <a:rPr lang="en-US" sz="3099" dirty="0">
                  <a:solidFill>
                    <a:srgbClr val="FEFEFE"/>
                  </a:solidFill>
                  <a:latin typeface="Clear Sans Regular Bold"/>
                </a:rPr>
                <a:t> - </a:t>
              </a:r>
              <a:r>
                <a:rPr lang="en-US" sz="3099" dirty="0" smtClean="0">
                  <a:solidFill>
                    <a:srgbClr val="FEFEFE"/>
                  </a:solidFill>
                  <a:latin typeface="Clear Sans Regular Bold"/>
                </a:rPr>
                <a:t>4,8%</a:t>
              </a:r>
              <a:endParaRPr lang="en-US" sz="3099" dirty="0">
                <a:solidFill>
                  <a:srgbClr val="FEFEFE"/>
                </a:solidFill>
                <a:latin typeface="Clear Sans Regular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63600" y="84138"/>
            <a:ext cx="3929081" cy="3957866"/>
          </a:xfrm>
          <a:custGeom>
            <a:avLst/>
            <a:gdLst/>
            <a:ahLst/>
            <a:cxnLst/>
            <a:rect l="l" t="t" r="r" b="b"/>
            <a:pathLst>
              <a:path w="3929081" h="3957866">
                <a:moveTo>
                  <a:pt x="0" y="0"/>
                </a:moveTo>
                <a:lnTo>
                  <a:pt x="3929082" y="0"/>
                </a:lnTo>
                <a:lnTo>
                  <a:pt x="3929082" y="3957866"/>
                </a:lnTo>
                <a:lnTo>
                  <a:pt x="0" y="395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00400" y="1257300"/>
            <a:ext cx="13738965" cy="195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Як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Ви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оцінюєте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загальний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рівень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складності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освітньої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F7B4A7"/>
                </a:solidFill>
                <a:latin typeface="Clear Sans Bold Bold"/>
              </a:rPr>
              <a:t>програми</a:t>
            </a:r>
            <a:r>
              <a:rPr lang="en-US" sz="5100" b="1" dirty="0">
                <a:solidFill>
                  <a:srgbClr val="F7B4A7"/>
                </a:solidFill>
                <a:latin typeface="Clear Sans Bold Bold"/>
              </a:rPr>
              <a:t>?</a:t>
            </a:r>
          </a:p>
        </p:txBody>
      </p:sp>
      <p:sp>
        <p:nvSpPr>
          <p:cNvPr id="4" name="AutoShape 2" descr="Диаграмма ответов в Формах. Вопрос: 1. Як Ви оцінюєте загальний рівень складності освітньої програми?. Количество ответов: 632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53" y="3651380"/>
            <a:ext cx="12870387" cy="488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322" y="-5365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9" y="0"/>
                </a:lnTo>
                <a:lnTo>
                  <a:pt x="4597439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353800" y="729270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9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9" y="1276208"/>
                </a:lnTo>
                <a:lnTo>
                  <a:pt x="207666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97000" y="-1326399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077964" y="-2775795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3" y="0"/>
                </a:lnTo>
                <a:lnTo>
                  <a:pt x="5357753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18322" y="2688549"/>
            <a:ext cx="1824692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40"/>
              </a:lnSpc>
            </a:pP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Чи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відповідає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освітня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програма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Вашим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 </a:t>
            </a:r>
            <a:r>
              <a:rPr lang="en-US" sz="5100" b="1" dirty="0" err="1">
                <a:solidFill>
                  <a:srgbClr val="2B4B82"/>
                </a:solidFill>
                <a:latin typeface="Clear Sans Bold Bold"/>
              </a:rPr>
              <a:t>очікуванням</a:t>
            </a:r>
            <a:r>
              <a:rPr lang="en-US" sz="5100" b="1" dirty="0">
                <a:solidFill>
                  <a:srgbClr val="2B4B82"/>
                </a:solidFill>
                <a:latin typeface="Clear Sans Bold Bold"/>
              </a:rPr>
              <a:t>?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44" y="4152900"/>
            <a:ext cx="13163324" cy="484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501</Words>
  <Application>Microsoft Office PowerPoint</Application>
  <PresentationFormat>Произвольный</PresentationFormat>
  <Paragraphs>93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Clear Sans Bold</vt:lpstr>
      <vt:lpstr>Clear Sans Regular Italics</vt:lpstr>
      <vt:lpstr>Clear Sans Regular Bold</vt:lpstr>
      <vt:lpstr>Clear Sans Regular</vt:lpstr>
      <vt:lpstr>Clear Sans Regular Bold Italics</vt:lpstr>
      <vt:lpstr>Clear Sans Bold Bold</vt:lpstr>
      <vt:lpstr>Calibri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Education Technology Presentation in Blue Peach Illustrative Style</dc:title>
  <dc:creator>Елена</dc:creator>
  <cp:lastModifiedBy>Елена</cp:lastModifiedBy>
  <cp:revision>26</cp:revision>
  <dcterms:created xsi:type="dcterms:W3CDTF">2006-08-16T00:00:00Z</dcterms:created>
  <dcterms:modified xsi:type="dcterms:W3CDTF">2023-06-26T03:47:56Z</dcterms:modified>
  <dc:identifier>DAFmdodoR8I</dc:identifier>
</cp:coreProperties>
</file>