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8" r:id="rId3"/>
    <p:sldId id="259" r:id="rId4"/>
    <p:sldId id="264" r:id="rId5"/>
    <p:sldId id="261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63" r:id="rId18"/>
    <p:sldId id="287" r:id="rId19"/>
    <p:sldId id="288" r:id="rId20"/>
    <p:sldId id="289" r:id="rId21"/>
    <p:sldId id="290" r:id="rId22"/>
    <p:sldId id="273" r:id="rId23"/>
    <p:sldId id="291" r:id="rId24"/>
    <p:sldId id="292" r:id="rId25"/>
    <p:sldId id="293" r:id="rId26"/>
    <p:sldId id="294" r:id="rId27"/>
    <p:sldId id="274" r:id="rId28"/>
    <p:sldId id="27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B81B7-7BBA-4E1E-92FA-2D548DEF802C}" type="datetimeFigureOut">
              <a:rPr lang="uk-UA" smtClean="0"/>
              <a:t>22.03.2024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83ACF-CA43-4E8C-8E89-BE3193DA07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38646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1CE45-4DB1-4E8F-89F2-F90B98DDF4E5}" type="datetimeFigureOut">
              <a:rPr lang="uk-UA" smtClean="0"/>
              <a:t>22.03.2024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0EF12-456D-4FCE-B623-C143DF6F3164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691485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806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D3B8-EF23-48E9-8DE4-3BFC4DD87281}" type="datetime1">
              <a:rPr lang="ru-RU" smtClean="0"/>
              <a:t>22.03.2024</a:t>
            </a:fld>
            <a:endParaRPr lang="ru-RU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3427-2E0C-4E34-932D-ABEED4A23DF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38539-7D4C-473B-959B-74BAE0F2EA41}" type="datetime1">
              <a:rPr lang="ru-RU" smtClean="0"/>
              <a:t>22.03.2024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3427-2E0C-4E34-932D-ABEED4A23DF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6EBDD-F1D7-47F0-9599-1265506E02C1}" type="datetime1">
              <a:rPr lang="ru-RU" smtClean="0"/>
              <a:t>22.03.2024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3427-2E0C-4E34-932D-ABEED4A23DF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4F9EE-0B53-4F0D-BF6F-07F24A992FAD}" type="datetime1">
              <a:rPr lang="ru-RU" smtClean="0"/>
              <a:t>22.03.2024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3427-2E0C-4E34-932D-ABEED4A23DF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E690-655E-4A39-BA54-D2F55CC7F876}" type="datetime1">
              <a:rPr lang="ru-RU" smtClean="0"/>
              <a:t>22.03.2024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3427-2E0C-4E34-932D-ABEED4A23DF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0B01B-B7D6-42EB-B699-A2E7CB9154B9}" type="datetime1">
              <a:rPr lang="ru-RU" smtClean="0"/>
              <a:t>22.03.2024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3427-2E0C-4E34-932D-ABEED4A23DF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0DEF0-BB93-4725-B07F-4C3D9619E338}" type="datetime1">
              <a:rPr lang="ru-RU" smtClean="0"/>
              <a:t>22.03.2024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3427-2E0C-4E34-932D-ABEED4A23DF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1E856-8F64-4E76-A032-8872FFA596A5}" type="datetime1">
              <a:rPr lang="ru-RU" smtClean="0"/>
              <a:t>22.03.2024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3427-2E0C-4E34-932D-ABEED4A23DF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13E4-EB5E-4AB8-A8C5-C55825FFA085}" type="datetime1">
              <a:rPr lang="ru-RU" smtClean="0"/>
              <a:t>22.03.2024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3427-2E0C-4E34-932D-ABEED4A23DF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A5D7-A25F-489A-AB4C-82F84E5D321E}" type="datetime1">
              <a:rPr lang="ru-RU" smtClean="0"/>
              <a:t>22.03.2024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3427-2E0C-4E34-932D-ABEED4A23DF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F3D5D-142F-4559-BC1D-C59FE0520FAE}" type="datetime1">
              <a:rPr lang="ru-RU" smtClean="0"/>
              <a:t>22.03.2024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3427-2E0C-4E34-932D-ABEED4A23DF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dirty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B6AC4DE-5389-4E54-A450-A3BA6AA1B05E}" type="datetime1">
              <a:rPr lang="ru-RU" smtClean="0"/>
              <a:t>22.03.2024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2353427-2E0C-4E34-932D-ABEED4A23DF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332656"/>
            <a:ext cx="7478648" cy="305636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itchFamily="34" charset="-128"/>
                <a:ea typeface="Meiryo" pitchFamily="34" charset="-128"/>
                <a:cs typeface="Meiryo" pitchFamily="34" charset="-128"/>
              </a:rPr>
              <a:t>Про стан та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itchFamily="34" charset="-128"/>
                <a:ea typeface="Meiryo" pitchFamily="34" charset="-128"/>
                <a:cs typeface="Meiryo" pitchFamily="34" charset="-128"/>
              </a:rPr>
              <a:t>перспективи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itchFamily="34" charset="-128"/>
                <a:ea typeface="Meiryo" pitchFamily="34" charset="-128"/>
                <a:cs typeface="Meiryo" pitchFamily="34" charset="-128"/>
              </a:rPr>
              <a:t>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itchFamily="34" charset="-128"/>
                <a:ea typeface="Meiryo" pitchFamily="34" charset="-128"/>
                <a:cs typeface="Meiryo" pitchFamily="34" charset="-128"/>
              </a:rPr>
              <a:t>залучення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itchFamily="34" charset="-128"/>
                <a:ea typeface="Meiryo" pitchFamily="34" charset="-128"/>
                <a:cs typeface="Meiryo" pitchFamily="34" charset="-128"/>
              </a:rPr>
              <a:t>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itchFamily="34" charset="-128"/>
                <a:ea typeface="Meiryo" pitchFamily="34" charset="-128"/>
                <a:cs typeface="Meiryo" pitchFamily="34" charset="-128"/>
              </a:rPr>
              <a:t>студентів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itchFamily="34" charset="-128"/>
                <a:ea typeface="Meiryo" pitchFamily="34" charset="-128"/>
                <a:cs typeface="Meiryo" pitchFamily="34" charset="-128"/>
              </a:rPr>
              <a:t> та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itchFamily="34" charset="-128"/>
                <a:ea typeface="Meiryo" pitchFamily="34" charset="-128"/>
                <a:cs typeface="Meiryo" pitchFamily="34" charset="-128"/>
              </a:rPr>
              <a:t>обдарованої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itchFamily="34" charset="-128"/>
                <a:ea typeface="Meiryo" pitchFamily="34" charset="-128"/>
                <a:cs typeface="Meiryo" pitchFamily="34" charset="-128"/>
              </a:rPr>
              <a:t>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itchFamily="34" charset="-128"/>
                <a:ea typeface="Meiryo" pitchFamily="34" charset="-128"/>
                <a:cs typeface="Meiryo" pitchFamily="34" charset="-128"/>
              </a:rPr>
              <a:t>молоді до наукової та інноваційної діяльності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itchFamily="34" charset="-128"/>
                <a:ea typeface="Meiryo" pitchFamily="34" charset="-128"/>
                <a:cs typeface="Meiryo" pitchFamily="34" charset="-128"/>
              </a:rPr>
              <a:t>у 2023/2024 н. р.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717032"/>
            <a:ext cx="7406640" cy="2736304"/>
          </a:xfrm>
        </p:spPr>
        <p:txBody>
          <a:bodyPr>
            <a:normAutofit/>
          </a:bodyPr>
          <a:lstStyle/>
          <a:p>
            <a:r>
              <a:rPr lang="uk-UA" sz="2400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Різними формами НДРС охоплено 3004 студентів (25,65% від загальної кількості студентів).</a:t>
            </a:r>
          </a:p>
          <a:p>
            <a:r>
              <a:rPr lang="uk-UA" sz="2400" b="1" u="sng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Порівняно з минулим роком</a:t>
            </a:r>
            <a:r>
              <a:rPr lang="ru-RU" sz="2400" b="1" u="sng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 </a:t>
            </a:r>
            <a:r>
              <a:rPr lang="uk-UA" sz="2400" b="1" u="sng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це на 616 осіб більше.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3427-2E0C-4E34-932D-ABEED4A23DF8}" type="slidenum">
              <a:rPr lang="ru-RU" sz="2400" smtClean="0">
                <a:solidFill>
                  <a:schemeClr val="tx1">
                    <a:lumMod val="50000"/>
                    <a:lumOff val="50000"/>
                  </a:schemeClr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rPr>
              <a:t>1</a:t>
            </a:fld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4744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260648"/>
            <a:ext cx="8786874" cy="13681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5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всеукраїнські конкурси кваліфікаційних робіт зі спеціальності 073 «Менеджмент»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305550"/>
            <a:ext cx="682424" cy="476250"/>
          </a:xfrm>
        </p:spPr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10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D7BB5B-BDA5-F9BB-F8CC-7505665546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348880"/>
            <a:ext cx="4862679" cy="35354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805F66-30A6-1733-054F-7FA41DEC16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88030"/>
            <a:ext cx="3592480" cy="49411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8276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260648"/>
            <a:ext cx="8786874" cy="13681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5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всеукраїнські конкурси кваліфікаційних робіт зі спеціальності 073 «Менеджмент»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305550"/>
            <a:ext cx="682424" cy="476250"/>
          </a:xfrm>
        </p:spPr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11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F69A6D-2757-DCEC-2DEC-956345AE2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80" y="1777298"/>
            <a:ext cx="2296152" cy="33034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AB1421-0E9E-63DB-BAB9-40F47E7AA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508" y="2780928"/>
            <a:ext cx="2304255" cy="33034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FB0EF58-B4B1-4D36-3F53-CE4CB0B26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470" y="1763403"/>
            <a:ext cx="2325096" cy="33311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4518BE-A4CF-F65E-8B7D-AD9C7ABBB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794113"/>
            <a:ext cx="2292838" cy="33034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1666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260648"/>
            <a:ext cx="8786874" cy="13681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5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всеукраїнський конкурс кваліфікаційних робіт зі спеціальності 022 «Дизайн»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305550"/>
            <a:ext cx="682424" cy="476250"/>
          </a:xfrm>
        </p:spPr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12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B7FE65-4898-B5FB-4855-D1190661C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43" y="1556792"/>
            <a:ext cx="3830825" cy="27363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62AC4F-2DC7-7B99-1A22-2153BFE82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1556792"/>
            <a:ext cx="3841542" cy="27363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CCA2873-3640-62B8-07A0-BA91791BA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642" y="4005064"/>
            <a:ext cx="3841542" cy="27363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8803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260648"/>
            <a:ext cx="8786874" cy="13681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5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всеукраїнський конкурс студентських наукових робіт зі штучного інтелекту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305550"/>
            <a:ext cx="682424" cy="476250"/>
          </a:xfrm>
        </p:spPr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13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1AF63F-0CA5-2B6B-9834-86913E42F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1715461"/>
            <a:ext cx="3976680" cy="39766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F8A658-350B-0827-2F59-C2BB09441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111" y="1988840"/>
            <a:ext cx="4480497" cy="31683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138DB14-DC05-6A93-8524-46F162FA3D9E}"/>
              </a:ext>
            </a:extLst>
          </p:cNvPr>
          <p:cNvSpPr txBox="1">
            <a:spLocks/>
          </p:cNvSpPr>
          <p:nvPr/>
        </p:nvSpPr>
        <p:spPr>
          <a:xfrm>
            <a:off x="251520" y="5229200"/>
            <a:ext cx="8424936" cy="1368152"/>
          </a:xfrm>
          <a:prstGeom prst="rect">
            <a:avLst/>
          </a:prstGeom>
          <a:ln>
            <a:noFill/>
          </a:ln>
        </p:spPr>
        <p:txBody>
          <a:bodyPr anchor="b">
            <a:normAutofit fontScale="97500"/>
          </a:bodyPr>
          <a:lstStyle>
            <a:lvl1pPr algn="l" rtl="0" eaLnBrk="1" latinLnBrk="0" hangingPunct="1">
              <a:lnSpc>
                <a:spcPts val="2000"/>
              </a:lnSpc>
              <a:spcBef>
                <a:spcPct val="0"/>
              </a:spcBef>
              <a:buNone/>
              <a:defRPr kumimoji="0" sz="2200" b="1" kern="1200" cap="all" baseline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lnSpc>
                <a:spcPct val="100000"/>
              </a:lnSpc>
            </a:pPr>
            <a:r>
              <a:rPr lang="uk-UA" sz="20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На фото — Юлій </a:t>
            </a:r>
            <a:r>
              <a:rPr lang="uk-UA" sz="2000" dirty="0" err="1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Горіченко</a:t>
            </a:r>
            <a:r>
              <a:rPr lang="uk-UA" sz="20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, КНТ-222м, фіналіст конкурсу</a:t>
            </a:r>
            <a:endParaRPr lang="ru-RU" sz="20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7328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260648"/>
            <a:ext cx="8786874" cy="194421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5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Всеукраїнський творчий конкурс студентських наукових робіт «Процеси та обладнання машинобудівних виробництв»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305550"/>
            <a:ext cx="682424" cy="476250"/>
          </a:xfrm>
        </p:spPr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14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6461B0-AA8A-50D0-6871-21E16389B8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6" b="10625"/>
          <a:stretch/>
        </p:blipFill>
        <p:spPr>
          <a:xfrm>
            <a:off x="1521618" y="2204864"/>
            <a:ext cx="6100763" cy="43924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22997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260648"/>
            <a:ext cx="8786874" cy="18002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5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Міжнародний студентський професійний творчий конкурс «Аграрні науки та продовольство»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305550"/>
            <a:ext cx="682424" cy="476250"/>
          </a:xfrm>
        </p:spPr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15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16DECC-20C7-37EE-09F1-7D84C955A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77426"/>
            <a:ext cx="3149285" cy="45889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BC40C5-A837-AAB5-0BEC-EE1A1B356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244" y="2407557"/>
            <a:ext cx="5081945" cy="3695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5201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260648"/>
            <a:ext cx="8786874" cy="18002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5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Міжнародний конкурс наукових робіт здобувачів вищої освіти за напрямом «</a:t>
            </a:r>
            <a:r>
              <a:rPr lang="en-US" sz="25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Public and Corporate Management» </a:t>
            </a:r>
            <a:endParaRPr lang="uk-UA" sz="25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305550"/>
            <a:ext cx="682424" cy="476250"/>
          </a:xfrm>
        </p:spPr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16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FD13F1-BA49-0A66-B0BA-D784C6422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18" y="2119981"/>
            <a:ext cx="3141447" cy="45061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FED569-BC0A-C404-389B-80DF254EA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517" y="2104053"/>
            <a:ext cx="3141446" cy="44932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B962B2-758B-A2D4-1CC4-31A2DC645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2132856"/>
            <a:ext cx="3141447" cy="45061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3162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16778"/>
            <a:ext cx="8928992" cy="126800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8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ОБЛАСНИЙ КОНКРС ДЛЯ ОБДАРОВАНОЇ МОЛОДІ У ГАЛУЗІ НАУКИ — 11 ПЕРЕМОЖЦІВ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81527" y="6305550"/>
            <a:ext cx="589321" cy="476250"/>
          </a:xfrm>
        </p:spPr>
        <p:txBody>
          <a:bodyPr/>
          <a:lstStyle/>
          <a:p>
            <a:fld id="{12353427-2E0C-4E34-932D-ABEED4A23DF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17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8194" name="Picture 2" descr="C:\Users\user\Desktop\img-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5" y="1425594"/>
            <a:ext cx="2592288" cy="2592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img-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971000"/>
            <a:ext cx="2710668" cy="27106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img-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5" y="4030190"/>
            <a:ext cx="2592288" cy="2592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img-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10" y="4030190"/>
            <a:ext cx="2580538" cy="25805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user\Desktop\img-0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198" y="1414061"/>
            <a:ext cx="2497968" cy="24979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user\Desktop\img-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10" y="1378712"/>
            <a:ext cx="2592288" cy="2592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468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16778"/>
            <a:ext cx="8928992" cy="21321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8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обласний студентський конкурс наукових </a:t>
            </a:r>
            <a:r>
              <a:rPr lang="uk-UA" sz="2800" dirty="0" err="1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проєктів</a:t>
            </a:r>
            <a:r>
              <a:rPr lang="uk-UA" sz="28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 «Наука для відбудови Запорізького регіону у воєнний та повоєнний час»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60432" y="6305550"/>
            <a:ext cx="610416" cy="476250"/>
          </a:xfrm>
        </p:spPr>
        <p:txBody>
          <a:bodyPr/>
          <a:lstStyle/>
          <a:p>
            <a:fld id="{12353427-2E0C-4E34-932D-ABEED4A23DF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18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AB4120-2481-050A-B6E3-09353E2AB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10" y="2276872"/>
            <a:ext cx="4363206" cy="43632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5965757-65C9-35B7-872A-6A1719C1771A}"/>
              </a:ext>
            </a:extLst>
          </p:cNvPr>
          <p:cNvSpPr txBox="1">
            <a:spLocks/>
          </p:cNvSpPr>
          <p:nvPr/>
        </p:nvSpPr>
        <p:spPr>
          <a:xfrm>
            <a:off x="4961322" y="3501008"/>
            <a:ext cx="3715134" cy="1728192"/>
          </a:xfrm>
          <a:prstGeom prst="rect">
            <a:avLst/>
          </a:prstGeom>
          <a:ln>
            <a:noFill/>
          </a:ln>
        </p:spPr>
        <p:txBody>
          <a:bodyPr anchor="b">
            <a:normAutofit fontScale="97500"/>
          </a:bodyPr>
          <a:lstStyle>
            <a:lvl1pPr algn="l" rtl="0" eaLnBrk="1" latinLnBrk="0" hangingPunct="1">
              <a:lnSpc>
                <a:spcPts val="2000"/>
              </a:lnSpc>
              <a:spcBef>
                <a:spcPct val="0"/>
              </a:spcBef>
              <a:buNone/>
              <a:defRPr kumimoji="0" sz="2200" b="1" kern="1200" cap="all" baseline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lnSpc>
                <a:spcPct val="100000"/>
              </a:lnSpc>
            </a:pPr>
            <a:r>
              <a:rPr lang="uk-UA" sz="20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На фото — вікторія Левада, ГФ-213м, переможниця конкурсу</a:t>
            </a:r>
            <a:endParaRPr lang="ru-RU" sz="20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2803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634" y="216778"/>
            <a:ext cx="8733861" cy="69194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https://zp.edu.ua/vksnr076</a:t>
            </a:r>
            <a:endParaRPr lang="uk-UA" sz="28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60432" y="6305550"/>
            <a:ext cx="610416" cy="476250"/>
          </a:xfrm>
        </p:spPr>
        <p:txBody>
          <a:bodyPr/>
          <a:lstStyle/>
          <a:p>
            <a:fld id="{12353427-2E0C-4E34-932D-ABEED4A23DF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19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DF219D-39FA-C70B-6DB8-C2896404A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35" y="1244333"/>
            <a:ext cx="8711990" cy="48489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2159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8219256" cy="169469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uk-UA" sz="28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Університетська студентська олімпіада — 369 переможців</a:t>
            </a:r>
            <a:br>
              <a:rPr lang="uk-UA" sz="28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</a:br>
            <a:r>
              <a:rPr lang="uk-UA" sz="28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(на фото — лише мала частина)</a:t>
            </a:r>
            <a:endParaRPr lang="ru-RU" sz="28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2204864"/>
            <a:ext cx="8424936" cy="1152128"/>
          </a:xfrm>
        </p:spPr>
        <p:txBody>
          <a:bodyPr>
            <a:noAutofit/>
          </a:bodyPr>
          <a:lstStyle/>
          <a:p>
            <a:r>
              <a:rPr lang="uk-UA" sz="2400" dirty="0">
                <a:latin typeface="Meiryo" pitchFamily="34" charset="-128"/>
                <a:ea typeface="Meiryo" pitchFamily="34" charset="-128"/>
                <a:cs typeface="Meiryo" pitchFamily="34" charset="-128"/>
              </a:rPr>
              <a:t>Це на 79 переможців більше, ніж минулого року.</a:t>
            </a:r>
            <a:endParaRPr lang="uk-UA" sz="1000" dirty="0"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2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1026" name="Picture 2" descr="C:\Users\user\Desktop\олимп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0" b="16027"/>
          <a:stretch/>
        </p:blipFill>
        <p:spPr bwMode="auto">
          <a:xfrm>
            <a:off x="323528" y="2996953"/>
            <a:ext cx="4022530" cy="266429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412129593_7072936396155312_5956372325635812463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7" t="19339" r="14454" b="21489"/>
          <a:stretch/>
        </p:blipFill>
        <p:spPr bwMode="auto">
          <a:xfrm>
            <a:off x="4471507" y="2996953"/>
            <a:ext cx="4432205" cy="2772745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681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634" y="216777"/>
            <a:ext cx="8733861" cy="10959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6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Конкурс </a:t>
            </a:r>
            <a:r>
              <a:rPr lang="ru-RU" sz="2600" dirty="0" err="1">
                <a:latin typeface="Meiryo UI" pitchFamily="34" charset="-128"/>
                <a:ea typeface="Meiryo UI" pitchFamily="34" charset="-128"/>
                <a:cs typeface="Meiryo UI" pitchFamily="34" charset="-128"/>
              </a:rPr>
              <a:t>інноваційних</a:t>
            </a:r>
            <a:r>
              <a:rPr lang="ru-RU" sz="26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 стартап </a:t>
            </a:r>
            <a:r>
              <a:rPr lang="ru-RU" sz="2600" dirty="0" err="1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проєктів</a:t>
            </a:r>
            <a:r>
              <a:rPr lang="ru-RU" sz="26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 </a:t>
            </a:r>
            <a:r>
              <a:rPr lang="en-US" sz="26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Sikorsky Challenge 2023</a:t>
            </a:r>
            <a:endParaRPr lang="uk-UA" sz="26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60432" y="6305550"/>
            <a:ext cx="610416" cy="476250"/>
          </a:xfrm>
        </p:spPr>
        <p:txBody>
          <a:bodyPr/>
          <a:lstStyle/>
          <a:p>
            <a:fld id="{12353427-2E0C-4E34-932D-ABEED4A23DF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20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F7218A-5B36-DF7A-4972-9C95671F9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327277"/>
            <a:ext cx="3787468" cy="53420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8CCAD5-7A78-FB1D-7D2A-D0D22CAC50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55" y="1312687"/>
            <a:ext cx="3787469" cy="53566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19341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634" y="216777"/>
            <a:ext cx="8733861" cy="69194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6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https://zp.edu.ua/startup</a:t>
            </a:r>
            <a:endParaRPr lang="uk-UA" sz="26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60432" y="6305550"/>
            <a:ext cx="610416" cy="476250"/>
          </a:xfrm>
        </p:spPr>
        <p:txBody>
          <a:bodyPr/>
          <a:lstStyle/>
          <a:p>
            <a:fld id="{12353427-2E0C-4E34-932D-ABEED4A23DF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21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79D8AC-213E-9F34-59F0-9E429F0B8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17743"/>
            <a:ext cx="6336704" cy="58031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75550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71600" y="34702"/>
            <a:ext cx="8219256" cy="130606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uk-UA" sz="2800" b="1" cap="all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Конференції здобувачів вищої освіти та молодих учених</a:t>
            </a:r>
            <a:endParaRPr lang="ru-RU" sz="2800" b="1" cap="all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827584" y="1412777"/>
            <a:ext cx="8136904" cy="5400599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0"/>
              </a:spcBef>
            </a:pPr>
            <a:r>
              <a:rPr lang="uk-UA" sz="2400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Всеукраїнська конференція «Сучасний оздоровчий фітнес як інноваційна форма організації навчального процесу здобувачів вищої освіти» </a:t>
            </a:r>
            <a:r>
              <a:rPr lang="uk-UA" sz="2400" b="1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(каф. ФКОНВС)</a:t>
            </a:r>
            <a:r>
              <a:rPr lang="uk-UA" sz="2400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;</a:t>
            </a:r>
          </a:p>
          <a:p>
            <a:pPr>
              <a:spcBef>
                <a:spcPts val="0"/>
              </a:spcBef>
            </a:pPr>
            <a:r>
              <a:rPr lang="uk-UA" sz="2400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Всеукраїнська конференція «Сучасні технології в оздоровчій діяльності» </a:t>
            </a:r>
            <a:r>
              <a:rPr lang="uk-UA" sz="2400" b="1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(каф. ФТЕ);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I (VII) </a:t>
            </a:r>
            <a:r>
              <a:rPr lang="uk-UA" sz="2400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Міжнародна науково-практична конференція «Інформаційні технології: теорія і практика» / </a:t>
            </a:r>
            <a:r>
              <a:rPr lang="en-US" sz="2400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I (VII) International Scientific and Practical Conference of Students and Young Scientists «Information Technologies: Theory and Practice»</a:t>
            </a:r>
            <a:r>
              <a:rPr lang="uk-UA" sz="2400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 </a:t>
            </a:r>
            <a:r>
              <a:rPr lang="uk-UA" sz="2400" b="1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</a:rPr>
              <a:t>(каф. СА та ОМ).</a:t>
            </a:r>
          </a:p>
          <a:p>
            <a:pPr marL="82296" indent="0">
              <a:buNone/>
            </a:pPr>
            <a:endParaRPr lang="uk-UA" sz="2400" dirty="0">
              <a:solidFill>
                <a:schemeClr val="tx2">
                  <a:satMod val="130000"/>
                </a:schemeClr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  <a:p>
            <a:pPr marL="82296" indent="0">
              <a:buNone/>
            </a:pPr>
            <a:endParaRPr lang="uk-UA" sz="2400" dirty="0">
              <a:solidFill>
                <a:schemeClr val="tx2">
                  <a:satMod val="130000"/>
                </a:schemeClr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60432" y="6305550"/>
            <a:ext cx="610416" cy="476250"/>
          </a:xfrm>
        </p:spPr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22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167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71600" y="34702"/>
            <a:ext cx="8219256" cy="130606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uk-UA" sz="2800" b="1" cap="all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Науково-технічна конференція молоді від ПАТ «Запоріжсталь»</a:t>
            </a:r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60432" y="6305550"/>
            <a:ext cx="610416" cy="476250"/>
          </a:xfrm>
        </p:spPr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23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6F763F-5DE8-C748-17BC-F0443D3D7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61" y="1296021"/>
            <a:ext cx="5054277" cy="50542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4448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71600" y="34702"/>
            <a:ext cx="8219256" cy="188213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uk-UA" sz="2800" b="1" cap="all" dirty="0" err="1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міжфакультетський</a:t>
            </a:r>
            <a:r>
              <a:rPr lang="uk-UA" sz="2800" b="1" cap="all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 круглий стіл «Українська мова в національному вимірі та у світовому просторі в ХХІ столітті» до Дня української писемності та мови 2023 р.</a:t>
            </a:r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60432" y="6305550"/>
            <a:ext cx="610416" cy="476250"/>
          </a:xfrm>
        </p:spPr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24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F6E4BB-9D3C-95DB-B15D-A5BC8978D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50" y="1908266"/>
            <a:ext cx="7651290" cy="44730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0421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71600" y="34702"/>
            <a:ext cx="8219256" cy="188213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uk-UA" sz="2800" b="1" cap="all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конференція з нагоди 210-річчя від дня народження Тараса Шевченка «Геній української нації»</a:t>
            </a:r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60432" y="6305550"/>
            <a:ext cx="610416" cy="476250"/>
          </a:xfrm>
        </p:spPr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25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22E4F2-7D20-295C-62A3-2C88E61D0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916832"/>
            <a:ext cx="4572000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7779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71600" y="466750"/>
            <a:ext cx="8219256" cy="123405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uk-UA" sz="3200" b="1" cap="all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Студентські Публікації </a:t>
            </a:r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60432" y="6305550"/>
            <a:ext cx="610416" cy="476250"/>
          </a:xfrm>
        </p:spPr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26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id="{12C45D19-E059-1924-A5C2-C527B04BEA84}"/>
              </a:ext>
            </a:extLst>
          </p:cNvPr>
          <p:cNvSpPr txBox="1">
            <a:spLocks/>
          </p:cNvSpPr>
          <p:nvPr/>
        </p:nvSpPr>
        <p:spPr>
          <a:xfrm>
            <a:off x="827584" y="2132856"/>
            <a:ext cx="8136904" cy="187220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0"/>
              </a:spcBef>
            </a:pPr>
            <a:r>
              <a:rPr lang="uk-UA" sz="4000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82 статті</a:t>
            </a:r>
          </a:p>
          <a:p>
            <a:pPr>
              <a:spcBef>
                <a:spcPts val="0"/>
              </a:spcBef>
            </a:pPr>
            <a:r>
              <a:rPr lang="uk-UA" sz="4000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1735 тез доповідей</a:t>
            </a:r>
          </a:p>
          <a:p>
            <a:pPr>
              <a:spcBef>
                <a:spcPts val="0"/>
              </a:spcBef>
            </a:pPr>
            <a:r>
              <a:rPr lang="uk-UA" sz="4000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125 публікації самостійно</a:t>
            </a:r>
          </a:p>
          <a:p>
            <a:pPr marL="82296" indent="0">
              <a:buNone/>
            </a:pPr>
            <a:endParaRPr lang="uk-UA" sz="4000" dirty="0">
              <a:solidFill>
                <a:schemeClr val="tx2">
                  <a:satMod val="130000"/>
                </a:schemeClr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  <a:p>
            <a:pPr marL="82296" indent="0">
              <a:buNone/>
            </a:pPr>
            <a:endParaRPr lang="uk-UA" sz="4000" dirty="0">
              <a:solidFill>
                <a:schemeClr val="tx2">
                  <a:satMod val="130000"/>
                </a:schemeClr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5083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71600" y="188640"/>
            <a:ext cx="8219256" cy="144016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uk-UA" sz="2800" b="1" cap="all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Заохочення студентів за участь у науково-інноваційній діяльності</a:t>
            </a:r>
            <a:endParaRPr lang="ru-RU" sz="2800" b="1" cap="all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827584" y="1772817"/>
            <a:ext cx="8136904" cy="5400599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0"/>
              </a:spcBef>
            </a:pPr>
            <a:r>
              <a:rPr lang="uk-UA" sz="2800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Дипломи, грамоти, сертифікати учасників, подяки.</a:t>
            </a:r>
          </a:p>
          <a:p>
            <a:pPr>
              <a:spcBef>
                <a:spcPts val="0"/>
              </a:spcBef>
            </a:pPr>
            <a:r>
              <a:rPr lang="uk-UA" sz="2800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Додаткові бали до рейтингу успішності.</a:t>
            </a:r>
          </a:p>
          <a:p>
            <a:pPr>
              <a:spcBef>
                <a:spcPts val="0"/>
              </a:spcBef>
            </a:pPr>
            <a:r>
              <a:rPr lang="uk-UA" sz="2800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Рекомендація для отримання матеріальної підтримки Запорізької міської ради для обдарованої молоді.</a:t>
            </a:r>
          </a:p>
          <a:p>
            <a:pPr>
              <a:spcBef>
                <a:spcPts val="0"/>
              </a:spcBef>
            </a:pPr>
            <a:r>
              <a:rPr lang="uk-UA" sz="2800" dirty="0">
                <a:solidFill>
                  <a:schemeClr val="tx2">
                    <a:satMod val="13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Грошові премії.</a:t>
            </a:r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60432" y="6305550"/>
            <a:ext cx="610416" cy="476250"/>
          </a:xfrm>
        </p:spPr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27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35583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305550"/>
            <a:ext cx="682424" cy="476250"/>
          </a:xfrm>
        </p:spPr>
        <p:txBody>
          <a:bodyPr/>
          <a:lstStyle/>
          <a:p>
            <a:fld id="{12353427-2E0C-4E34-932D-ABEED4A23DF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28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691680" y="1772816"/>
            <a:ext cx="5904656" cy="15841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uk-UA" sz="4000" b="1" cap="all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Дякую за увагу!</a:t>
            </a:r>
            <a:endParaRPr lang="ru-RU" sz="4000" b="1" cap="all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347864" y="3933056"/>
            <a:ext cx="5771143" cy="194130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lnSpc>
                <a:spcPct val="120000"/>
              </a:lnSpc>
            </a:pPr>
            <a:r>
              <a:rPr lang="uk-UA" sz="2000" b="1" cap="all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Доповідь підготувала</a:t>
            </a:r>
          </a:p>
          <a:p>
            <a:pPr>
              <a:lnSpc>
                <a:spcPct val="120000"/>
              </a:lnSpc>
            </a:pPr>
            <a:r>
              <a:rPr lang="uk-UA" sz="2000" b="1" cap="all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Керівниця відділу наукової роботи студентів</a:t>
            </a:r>
          </a:p>
          <a:p>
            <a:pPr>
              <a:lnSpc>
                <a:spcPct val="120000"/>
              </a:lnSpc>
            </a:pPr>
            <a:r>
              <a:rPr lang="uk-UA" sz="2000" b="1" cap="all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Сніжана Вичужаніна</a:t>
            </a:r>
            <a:endParaRPr lang="en-US" sz="2000" b="1" cap="all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  <a:p>
            <a:pPr>
              <a:lnSpc>
                <a:spcPct val="120000"/>
              </a:lnSpc>
            </a:pPr>
            <a:endParaRPr lang="uk-UA" sz="2000" b="1" cap="all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  <a:p>
            <a:pPr>
              <a:lnSpc>
                <a:spcPct val="120000"/>
              </a:lnSpc>
            </a:pPr>
            <a:r>
              <a:rPr lang="uk-UA" sz="2000" b="1" cap="all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4-93, </a:t>
            </a:r>
            <a:r>
              <a:rPr lang="en-US" sz="2000" b="1" cap="all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dep_ndrs@zp.edu.ua</a:t>
            </a:r>
            <a:endParaRPr lang="ru-RU" sz="2000" b="1" cap="all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0575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43608" y="34702"/>
            <a:ext cx="8147248" cy="116205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2800" b="1" cap="all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All-Ukrainian Collegiate Programming Contest</a:t>
            </a:r>
            <a:r>
              <a:rPr lang="uk-UA" sz="2800" b="1" cap="all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 2023</a:t>
            </a:r>
            <a:endParaRPr lang="ru-RU" sz="2800" b="1" cap="all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3648" y="6305550"/>
            <a:ext cx="457200" cy="476250"/>
          </a:xfrm>
        </p:spPr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3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2051" name="Picture 3" descr="C:\Users\user\Desktop\photo_2023-11-16_16-03-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3473476" cy="24544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photo_2023-11-16_16-03-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86955"/>
            <a:ext cx="3464663" cy="24482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photo_2023-11-16_16-03-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36" y="3789040"/>
            <a:ext cx="3470864" cy="24526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photo_2023-11-16_16-03-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89040"/>
            <a:ext cx="3473476" cy="2454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901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525" y="188640"/>
            <a:ext cx="8726032" cy="72008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uk-UA" sz="31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Міжнародні конкурси з мови</a:t>
            </a:r>
            <a:endParaRPr lang="ru-RU" sz="27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4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1520" y="4077072"/>
            <a:ext cx="8424936" cy="2304256"/>
          </a:xfrm>
          <a:prstGeom prst="rect">
            <a:avLst/>
          </a:prstGeom>
          <a:ln>
            <a:noFill/>
          </a:ln>
        </p:spPr>
        <p:txBody>
          <a:bodyPr anchor="b">
            <a:normAutofit fontScale="82500" lnSpcReduction="20000"/>
          </a:bodyPr>
          <a:lstStyle>
            <a:lvl1pPr algn="l" rtl="0" eaLnBrk="1" latinLnBrk="0" hangingPunct="1">
              <a:lnSpc>
                <a:spcPts val="2000"/>
              </a:lnSpc>
              <a:spcBef>
                <a:spcPct val="0"/>
              </a:spcBef>
              <a:buNone/>
              <a:defRPr kumimoji="0" sz="2200" b="1" kern="1200" cap="all" baseline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lnSpc>
                <a:spcPct val="100000"/>
              </a:lnSpc>
            </a:pPr>
            <a:br>
              <a:rPr lang="uk-UA" sz="31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</a:br>
            <a:r>
              <a:rPr lang="uk-UA" sz="25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Вікторія Ковтун, БАД-532</a:t>
            </a:r>
          </a:p>
          <a:p>
            <a:pPr>
              <a:lnSpc>
                <a:spcPct val="100000"/>
              </a:lnSpc>
            </a:pPr>
            <a:r>
              <a:rPr lang="uk-UA" sz="25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Переможниця університетського та обласного етапу Міжнародного мовно-літературного конкурсу імені Тараса Шевченка</a:t>
            </a:r>
          </a:p>
          <a:p>
            <a:pPr>
              <a:lnSpc>
                <a:spcPct val="100000"/>
              </a:lnSpc>
            </a:pPr>
            <a:r>
              <a:rPr lang="uk-UA" sz="25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(наук. кер. — ОНУФРІЄНКО Г.С., доц. каф. У та ЗМП)</a:t>
            </a:r>
            <a:endParaRPr lang="ru-RU" sz="25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5122" name="Picture 2" descr="D:\Обмен\Работа\Конкурси\3 Міжнародні конкурси\Конкурс имени Шевченко\2023-2024\ІІІ етап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25" y="1196752"/>
            <a:ext cx="4241463" cy="28083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Обмен\Работа\Конкурси\3 Міжнародні конкурси\Конкурс имени Шевченко\2023-2024\ІІІ етап\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" t="4788" r="5215" b="5320"/>
          <a:stretch/>
        </p:blipFill>
        <p:spPr bwMode="auto">
          <a:xfrm>
            <a:off x="4644008" y="1178301"/>
            <a:ext cx="4127619" cy="30423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553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8219256" cy="15121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uk-UA" sz="28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Університетський конкурс студентських наукових робіт</a:t>
            </a:r>
            <a:endParaRPr lang="ru-RU" sz="28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5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449308"/>
              </p:ext>
            </p:extLst>
          </p:nvPr>
        </p:nvGraphicFramePr>
        <p:xfrm>
          <a:off x="467544" y="1844824"/>
          <a:ext cx="8136904" cy="3240360"/>
        </p:xfrm>
        <a:graphic>
          <a:graphicData uri="http://schemas.openxmlformats.org/drawingml/2006/table">
            <a:tbl>
              <a:tblPr firstRow="1" firstCol="1" bandRow="1"/>
              <a:tblGrid>
                <a:gridCol w="4021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5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2022/2023 н. р.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2023/2024 н. р.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 секцій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 секцій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61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243 студенти-автори підготували 213 робіт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310 студентів-авторів підготували 274 роботи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115 переможців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130 переможців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9472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757" y="-27384"/>
            <a:ext cx="8840091" cy="12961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Всеукраїнський творчий конкурс наукових робіт «Автоматизація процесів керування, приладобудування та комп’ютерно-інтегровані технології»</a:t>
            </a:r>
            <a:endParaRPr lang="ru-RU" sz="18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6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52489F-4E2C-B470-23E0-EEDC0D76C1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3420423" cy="24170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C6A935-ED08-3E94-4BFD-369B84DB7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59" y="1124744"/>
            <a:ext cx="3420421" cy="24170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860BF9-2FE4-B8A1-D9FE-269450EE1E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81" y="4201472"/>
            <a:ext cx="3420423" cy="24170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3FFD92-8FD3-8092-9CBC-A9CDF9ED93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57" y="4180307"/>
            <a:ext cx="3420423" cy="24170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3BCCAC-C542-ECB7-63DE-0725C5E4BD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703675"/>
            <a:ext cx="3420423" cy="24170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9114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351" y="-27384"/>
            <a:ext cx="8344441" cy="151216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uk-UA" sz="28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Всеукраїнський конкурс студентських наукових робіт «Мотивація нескорених»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7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DC9C8A-064C-8433-9AD1-68EC57A311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1" y="1562674"/>
            <a:ext cx="4140968" cy="29245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4F547B-608A-0879-3BEC-6A39D25E81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83" y="1562673"/>
            <a:ext cx="4140968" cy="29245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0C996C-BC0A-1DC0-29B2-74DB1552DE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434" y="3832281"/>
            <a:ext cx="4143135" cy="29260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4952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-27384"/>
            <a:ext cx="8930890" cy="187220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3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Всеукраїнський конкурс творчих робіт серед молоді, започаткований Спілкою молодих державних службовців України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8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DDFD8A-C1CB-9639-6AEA-580EF78214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8" t="26375" r="2491" b="7250"/>
          <a:stretch/>
        </p:blipFill>
        <p:spPr>
          <a:xfrm>
            <a:off x="4046314" y="1966570"/>
            <a:ext cx="4968552" cy="38884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71E236-7D3E-8C1C-15D0-CBB822BA4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78" y="1950343"/>
            <a:ext cx="3816424" cy="3432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39822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-27384"/>
            <a:ext cx="8282819" cy="208823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3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Всеукраїнський конкурс кваліфікаційних робіт зі спеціальності 075 «маркетинг» за першим та другим рівнями вищої освіти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F27E-074E-41BF-BF3F-D654F0142F88}" type="slidenum">
              <a:rPr lang="ru-RU" sz="2400">
                <a:latin typeface="Meiryo UI" pitchFamily="34" charset="-128"/>
                <a:ea typeface="Meiryo UI" pitchFamily="34" charset="-128"/>
                <a:cs typeface="Meiryo UI" pitchFamily="34" charset="-128"/>
              </a:rPr>
              <a:pPr/>
              <a:t>9</a:t>
            </a:fld>
            <a:endParaRPr lang="ru-RU" sz="24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4B1D7E-0228-DAB2-0BFE-61AEB4FBE8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39171"/>
            <a:ext cx="6200775" cy="43861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81848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1312</TotalTime>
  <Words>584</Words>
  <Application>Microsoft Office PowerPoint</Application>
  <PresentationFormat>Экран (4:3)</PresentationFormat>
  <Paragraphs>87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Meiryo</vt:lpstr>
      <vt:lpstr>Meiryo UI</vt:lpstr>
      <vt:lpstr>Arial</vt:lpstr>
      <vt:lpstr>Calibri</vt:lpstr>
      <vt:lpstr>Corbel</vt:lpstr>
      <vt:lpstr>Gill Sans MT</vt:lpstr>
      <vt:lpstr>Verdana</vt:lpstr>
      <vt:lpstr>Wingdings 2</vt:lpstr>
      <vt:lpstr>Солнцестояние</vt:lpstr>
      <vt:lpstr>Про стан та перспективи залучення студентів та обдарованої молоді до наукової та інноваційної діяльності у 2023/2024 н. р.</vt:lpstr>
      <vt:lpstr>Університетська студентська олімпіада — 369 переможців (на фото — лише мала частина)</vt:lpstr>
      <vt:lpstr>Презентация PowerPoint</vt:lpstr>
      <vt:lpstr>Міжнародні конкурси з мови</vt:lpstr>
      <vt:lpstr>Університетський конкурс студентських наукових робіт</vt:lpstr>
      <vt:lpstr>Всеукраїнський творчий конкурс наукових робіт «Автоматизація процесів керування, приладобудування та комп’ютерно-інтегровані технології»</vt:lpstr>
      <vt:lpstr>Всеукраїнський конкурс студентських наукових робіт «Мотивація нескорених» </vt:lpstr>
      <vt:lpstr>Всеукраїнський конкурс творчих робіт серед молоді, започаткований Спілкою молодих державних службовців України</vt:lpstr>
      <vt:lpstr>Всеукраїнський конкурс кваліфікаційних робіт зі спеціальності 075 «маркетинг» за першим та другим рівнями вищої освіти</vt:lpstr>
      <vt:lpstr>всеукраїнські конкурси кваліфікаційних робіт зі спеціальності 073 «Менеджмент» </vt:lpstr>
      <vt:lpstr>всеукраїнські конкурси кваліфікаційних робіт зі спеціальності 073 «Менеджмент» </vt:lpstr>
      <vt:lpstr>всеукраїнський конкурс кваліфікаційних робіт зі спеціальності 022 «Дизайн» </vt:lpstr>
      <vt:lpstr>всеукраїнський конкурс студентських наукових робіт зі штучного інтелекту </vt:lpstr>
      <vt:lpstr>Всеукраїнський творчий конкурс студентських наукових робіт «Процеси та обладнання машинобудівних виробництв»</vt:lpstr>
      <vt:lpstr>Міжнародний студентський професійний творчий конкурс «Аграрні науки та продовольство» </vt:lpstr>
      <vt:lpstr>Міжнародний конкурс наукових робіт здобувачів вищої освіти за напрямом «Public and Corporate Management» </vt:lpstr>
      <vt:lpstr>ОБЛАСНИЙ КОНКРС ДЛЯ ОБДАРОВАНОЇ МОЛОДІ У ГАЛУЗІ НАУКИ — 11 ПЕРЕМОЖЦІВ</vt:lpstr>
      <vt:lpstr>обласний студентський конкурс наукових проєктів «Наука для відбудови Запорізького регіону у воєнний та повоєнний час»</vt:lpstr>
      <vt:lpstr>https://zp.edu.ua/vksnr076</vt:lpstr>
      <vt:lpstr>Конкурс інноваційних стартап проєктів Sikorsky Challenge 2023</vt:lpstr>
      <vt:lpstr>https://zp.edu.ua/startup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103</cp:revision>
  <cp:lastPrinted>2023-06-15T10:18:25Z</cp:lastPrinted>
  <dcterms:created xsi:type="dcterms:W3CDTF">2023-06-13T06:54:35Z</dcterms:created>
  <dcterms:modified xsi:type="dcterms:W3CDTF">2024-03-22T21:52:13Z</dcterms:modified>
</cp:coreProperties>
</file>