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0"/>
  </p:notesMasterIdLst>
  <p:sldIdLst>
    <p:sldId id="271" r:id="rId2"/>
    <p:sldId id="285" r:id="rId3"/>
    <p:sldId id="272" r:id="rId4"/>
    <p:sldId id="273" r:id="rId5"/>
    <p:sldId id="274" r:id="rId6"/>
    <p:sldId id="275" r:id="rId7"/>
    <p:sldId id="276" r:id="rId8"/>
    <p:sldId id="259" r:id="rId9"/>
    <p:sldId id="256" r:id="rId10"/>
    <p:sldId id="262" r:id="rId11"/>
    <p:sldId id="269" r:id="rId12"/>
    <p:sldId id="261" r:id="rId13"/>
    <p:sldId id="287" r:id="rId14"/>
    <p:sldId id="289" r:id="rId15"/>
    <p:sldId id="290" r:id="rId16"/>
    <p:sldId id="286" r:id="rId17"/>
    <p:sldId id="288" r:id="rId18"/>
    <p:sldId id="263" r:id="rId19"/>
    <p:sldId id="280" r:id="rId20"/>
    <p:sldId id="264" r:id="rId21"/>
    <p:sldId id="267" r:id="rId22"/>
    <p:sldId id="268" r:id="rId23"/>
    <p:sldId id="281" r:id="rId24"/>
    <p:sldId id="266" r:id="rId25"/>
    <p:sldId id="265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1DA"/>
    <a:srgbClr val="FF66FF"/>
    <a:srgbClr val="CE02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C4B75-76AB-4B81-89DE-81B6CBEBF8E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5C5F0F-52FD-454B-95ED-C2C816C11555}">
      <dgm:prSet/>
      <dgm:spPr/>
      <dgm:t>
        <a:bodyPr/>
        <a:lstStyle/>
        <a:p>
          <a:pPr rtl="0"/>
          <a:r>
            <a:rPr lang="uk-UA" b="1" dirty="0" smtClean="0"/>
            <a:t>КАФЕДРА</a:t>
          </a:r>
          <a:endParaRPr lang="ru-RU" dirty="0"/>
        </a:p>
      </dgm:t>
    </dgm:pt>
    <dgm:pt modelId="{B5BD2597-5D7C-4435-A7A5-563D0144BE1E}" type="parTrans" cxnId="{E87FAE31-FC9D-4EEF-BD4D-13CB2358E613}">
      <dgm:prSet/>
      <dgm:spPr/>
      <dgm:t>
        <a:bodyPr/>
        <a:lstStyle/>
        <a:p>
          <a:endParaRPr lang="ru-RU"/>
        </a:p>
      </dgm:t>
    </dgm:pt>
    <dgm:pt modelId="{AEA64D82-6F36-44F7-8D74-E856C53E8E77}" type="sibTrans" cxnId="{E87FAE31-FC9D-4EEF-BD4D-13CB2358E613}">
      <dgm:prSet/>
      <dgm:spPr/>
      <dgm:t>
        <a:bodyPr/>
        <a:lstStyle/>
        <a:p>
          <a:endParaRPr lang="ru-RU"/>
        </a:p>
      </dgm:t>
    </dgm:pt>
    <dgm:pt modelId="{3CF7D033-8CE8-4134-96A4-54C2CDC28564}">
      <dgm:prSet/>
      <dgm:spPr/>
      <dgm:t>
        <a:bodyPr/>
        <a:lstStyle/>
        <a:p>
          <a:pPr rtl="0"/>
          <a:r>
            <a:rPr lang="uk-UA" b="1" dirty="0" smtClean="0"/>
            <a:t>ОБЛІКУ І АУДИТУ</a:t>
          </a:r>
          <a:endParaRPr lang="ru-RU" b="1" dirty="0"/>
        </a:p>
      </dgm:t>
    </dgm:pt>
    <dgm:pt modelId="{88E475B4-B431-401B-A780-B95D71181318}" type="sibTrans" cxnId="{9F3A1249-F2CB-431A-BF00-BB9F1CC05214}">
      <dgm:prSet/>
      <dgm:spPr/>
      <dgm:t>
        <a:bodyPr/>
        <a:lstStyle/>
        <a:p>
          <a:endParaRPr lang="ru-RU"/>
        </a:p>
      </dgm:t>
    </dgm:pt>
    <dgm:pt modelId="{1AF40A59-8F42-4C15-902D-B7C408191E40}" type="parTrans" cxnId="{9F3A1249-F2CB-431A-BF00-BB9F1CC05214}">
      <dgm:prSet/>
      <dgm:spPr/>
      <dgm:t>
        <a:bodyPr/>
        <a:lstStyle/>
        <a:p>
          <a:endParaRPr lang="ru-RU"/>
        </a:p>
      </dgm:t>
    </dgm:pt>
    <dgm:pt modelId="{6443A8B2-5649-4247-A94E-92CC2B474B2C}" type="pres">
      <dgm:prSet presAssocID="{902C4B75-76AB-4B81-89DE-81B6CBEBF8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0C2648-7EC7-4EF9-BEC9-1AB482A7F734}" type="pres">
      <dgm:prSet presAssocID="{A85C5F0F-52FD-454B-95ED-C2C816C11555}" presName="node" presStyleLbl="node1" presStyleIdx="0" presStyleCnt="2" custLinFactNeighborX="17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96C0C-202E-4606-A923-639CDA4205C4}" type="pres">
      <dgm:prSet presAssocID="{AEA64D82-6F36-44F7-8D74-E856C53E8E77}" presName="sibTrans" presStyleLbl="sibTrans2D1" presStyleIdx="0" presStyleCnt="1"/>
      <dgm:spPr/>
      <dgm:t>
        <a:bodyPr/>
        <a:lstStyle/>
        <a:p>
          <a:endParaRPr lang="ru-RU"/>
        </a:p>
      </dgm:t>
    </dgm:pt>
    <dgm:pt modelId="{8E3A2A99-E603-4585-9A63-4A2B2DAB3EEE}" type="pres">
      <dgm:prSet presAssocID="{AEA64D82-6F36-44F7-8D74-E856C53E8E77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7BE79FCA-1211-41E4-B38D-0BFE2C524E5A}" type="pres">
      <dgm:prSet presAssocID="{3CF7D033-8CE8-4134-96A4-54C2CDC28564}" presName="node" presStyleLbl="node1" presStyleIdx="1" presStyleCnt="2" custLinFactNeighborX="31771" custLinFactNeighborY="2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3A1249-F2CB-431A-BF00-BB9F1CC05214}" srcId="{902C4B75-76AB-4B81-89DE-81B6CBEBF8E7}" destId="{3CF7D033-8CE8-4134-96A4-54C2CDC28564}" srcOrd="1" destOrd="0" parTransId="{1AF40A59-8F42-4C15-902D-B7C408191E40}" sibTransId="{88E475B4-B431-401B-A780-B95D71181318}"/>
    <dgm:cxn modelId="{5FD85CC6-3025-4E62-BE30-DCD80E1D4768}" type="presOf" srcId="{AEA64D82-6F36-44F7-8D74-E856C53E8E77}" destId="{6C896C0C-202E-4606-A923-639CDA4205C4}" srcOrd="0" destOrd="0" presId="urn:microsoft.com/office/officeart/2005/8/layout/process1"/>
    <dgm:cxn modelId="{10076395-4BE1-44E7-B8F3-F150930C4FA8}" type="presOf" srcId="{3CF7D033-8CE8-4134-96A4-54C2CDC28564}" destId="{7BE79FCA-1211-41E4-B38D-0BFE2C524E5A}" srcOrd="0" destOrd="0" presId="urn:microsoft.com/office/officeart/2005/8/layout/process1"/>
    <dgm:cxn modelId="{D1DA2555-0216-4752-9238-CD1F35CEA33E}" type="presOf" srcId="{AEA64D82-6F36-44F7-8D74-E856C53E8E77}" destId="{8E3A2A99-E603-4585-9A63-4A2B2DAB3EEE}" srcOrd="1" destOrd="0" presId="urn:microsoft.com/office/officeart/2005/8/layout/process1"/>
    <dgm:cxn modelId="{BEE9729F-692D-4DF7-87FA-962323C35831}" type="presOf" srcId="{902C4B75-76AB-4B81-89DE-81B6CBEBF8E7}" destId="{6443A8B2-5649-4247-A94E-92CC2B474B2C}" srcOrd="0" destOrd="0" presId="urn:microsoft.com/office/officeart/2005/8/layout/process1"/>
    <dgm:cxn modelId="{F3BA5A64-C4E5-4C11-8F0C-4570379A8794}" type="presOf" srcId="{A85C5F0F-52FD-454B-95ED-C2C816C11555}" destId="{9D0C2648-7EC7-4EF9-BEC9-1AB482A7F734}" srcOrd="0" destOrd="0" presId="urn:microsoft.com/office/officeart/2005/8/layout/process1"/>
    <dgm:cxn modelId="{E87FAE31-FC9D-4EEF-BD4D-13CB2358E613}" srcId="{902C4B75-76AB-4B81-89DE-81B6CBEBF8E7}" destId="{A85C5F0F-52FD-454B-95ED-C2C816C11555}" srcOrd="0" destOrd="0" parTransId="{B5BD2597-5D7C-4435-A7A5-563D0144BE1E}" sibTransId="{AEA64D82-6F36-44F7-8D74-E856C53E8E77}"/>
    <dgm:cxn modelId="{5EA78A3E-2931-4A19-92DF-625184221A1F}" type="presParOf" srcId="{6443A8B2-5649-4247-A94E-92CC2B474B2C}" destId="{9D0C2648-7EC7-4EF9-BEC9-1AB482A7F734}" srcOrd="0" destOrd="0" presId="urn:microsoft.com/office/officeart/2005/8/layout/process1"/>
    <dgm:cxn modelId="{CBF34EAD-38C5-4D06-A4AC-F0E07AC7CF6E}" type="presParOf" srcId="{6443A8B2-5649-4247-A94E-92CC2B474B2C}" destId="{6C896C0C-202E-4606-A923-639CDA4205C4}" srcOrd="1" destOrd="0" presId="urn:microsoft.com/office/officeart/2005/8/layout/process1"/>
    <dgm:cxn modelId="{7D0860E1-13DE-4AE9-866C-A778102715FC}" type="presParOf" srcId="{6C896C0C-202E-4606-A923-639CDA4205C4}" destId="{8E3A2A99-E603-4585-9A63-4A2B2DAB3EEE}" srcOrd="0" destOrd="0" presId="urn:microsoft.com/office/officeart/2005/8/layout/process1"/>
    <dgm:cxn modelId="{DC0FC221-C552-466F-B2C8-8B6DA0F68C01}" type="presParOf" srcId="{6443A8B2-5649-4247-A94E-92CC2B474B2C}" destId="{7BE79FCA-1211-41E4-B38D-0BFE2C524E5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C2648-7EC7-4EF9-BEC9-1AB482A7F734}">
      <dsp:nvSpPr>
        <dsp:cNvPr id="0" name=""/>
        <dsp:cNvSpPr/>
      </dsp:nvSpPr>
      <dsp:spPr>
        <a:xfrm>
          <a:off x="263010" y="648708"/>
          <a:ext cx="3751666" cy="2250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b="1" kern="1200" dirty="0" smtClean="0"/>
            <a:t>КАФЕДРА</a:t>
          </a:r>
          <a:endParaRPr lang="ru-RU" sz="5300" kern="1200" dirty="0"/>
        </a:p>
      </dsp:txBody>
      <dsp:txXfrm>
        <a:off x="328940" y="714638"/>
        <a:ext cx="3619806" cy="2119139"/>
      </dsp:txXfrm>
    </dsp:sp>
    <dsp:sp modelId="{6C896C0C-202E-4606-A923-639CDA4205C4}">
      <dsp:nvSpPr>
        <dsp:cNvPr id="0" name=""/>
        <dsp:cNvSpPr/>
      </dsp:nvSpPr>
      <dsp:spPr>
        <a:xfrm rot="40869">
          <a:off x="4324947" y="1338902"/>
          <a:ext cx="657869" cy="930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/>
        </a:p>
      </dsp:txBody>
      <dsp:txXfrm>
        <a:off x="4324954" y="1523812"/>
        <a:ext cx="460508" cy="558247"/>
      </dsp:txXfrm>
    </dsp:sp>
    <dsp:sp modelId="{7BE79FCA-1211-41E4-B38D-0BFE2C524E5A}">
      <dsp:nvSpPr>
        <dsp:cNvPr id="0" name=""/>
        <dsp:cNvSpPr/>
      </dsp:nvSpPr>
      <dsp:spPr>
        <a:xfrm>
          <a:off x="5255851" y="708067"/>
          <a:ext cx="3751666" cy="2250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b="1" kern="1200" dirty="0" smtClean="0"/>
            <a:t>ОБЛІКУ І АУДИТУ</a:t>
          </a:r>
          <a:endParaRPr lang="ru-RU" sz="5300" b="1" kern="1200" dirty="0"/>
        </a:p>
      </dsp:txBody>
      <dsp:txXfrm>
        <a:off x="5321781" y="773997"/>
        <a:ext cx="3619806" cy="2119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20EE2-B00B-4384-90F9-849C8EEFF31A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C1E0-12AD-44E8-B443-B571BF88E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8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1361E-9B65-4A36-A555-D74B3222976A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4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1361E-9B65-4A36-A555-D74B3222976A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6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1361E-9B65-4A36-A555-D74B3222976A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8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1361E-9B65-4A36-A555-D74B3222976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9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1361E-9B65-4A36-A555-D74B3222976A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5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1361E-9B65-4A36-A555-D74B3222976A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5C1E0-12AD-44E8-B443-B571BF88E77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7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5C1E0-12AD-44E8-B443-B571BF88E77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5C1E0-12AD-44E8-B443-B571BF88E77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0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4" name="MUZYKA-DLYa-PREZENTACИИ-Bez-nazvaniya(muzofon.com)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4" name="MUZYKA-DLYa-PREZENTACИИ-Bez-nazvaniya(muzofon.com)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63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4" name="MUZYKA-DLYa-PREZENTACИИ-Bez-nazvaniya(muzofon.com)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8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4" name="MUZYKA-DLYa-PREZENTACИИ-Bez-nazvaniya(muzofon.com)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4" name="MUZYKA-DLYa-PREZENTACИИ-Bez-nazvaniya(muzofon.com)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4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4" name="MUZYKA-DLYa-PREZENTACИИ-Bez-nazvaniya(muzofon.com)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8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3" name="MUZYKA-DLYa-PREZENTACИИ-Bez-nazvaniya(muzofon.com)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0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5B87-C0B2-4715-8F2B-5887920C7373}" type="datetimeFigureOut">
              <a:rPr lang="ru-RU" smtClean="0"/>
              <a:pPr/>
              <a:t>06.05.2015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86FAB-124E-421F-9440-CC6C6C0B1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02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19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21" name="MUZYKA-DLYa-PREZENTACИИ-Bez-nazvaniya(muzofon.com).wav"/>
          </p:stSnd>
        </p:sndAc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2;&#1083;&#1072;&#1076;&#1077;&#1083;&#1077;&#1094;\Desktop\&#1055;&#1056;&#1054;&#1060;&#1056;&#1054;&#1041;&#1054;&#1058;&#1040;%20&#1042;&#1110;&#1079;&#1110;&#1088;&#1077;&#1085;&#1082;&#1086;%20&#1057;.&#1042;\&#1087;&#1088;&#1077;&#1079;%202\&#1057;&#1072;&#1082;&#1089;&#1086;&#1092;&#1086;&#1085;%20&#1080;%20&#1075;&#1080;&#1090;&#1072;&#1088;&#1072;%20-%20&#1086;&#1095;&#1077;&#1085;&#1100;%20&#1082;&#1088;&#1072;&#1089;&#1080;&#1074;&#1072;&#1103;%20&#1084;&#1077;&#1083;&#1086;&#1076;&#1080;&#1103;%20(mp3cut.ru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microsoft.com/office/2007/relationships/hdphoto" Target="../media/hdphoto2.wdp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3.wdp"/><Relationship Id="rId4" Type="http://schemas.openxmlformats.org/officeDocument/2006/relationships/image" Target="../media/image44.png"/><Relationship Id="rId9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12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8.jpeg"/><Relationship Id="rId10" Type="http://schemas.openxmlformats.org/officeDocument/2006/relationships/image" Target="../media/image51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3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14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44000">
              <a:schemeClr val="accent2">
                <a:lumMod val="60000"/>
                <a:lumOff val="40000"/>
              </a:schemeClr>
            </a:gs>
            <a:gs pos="100000">
              <a:srgbClr val="FFC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1264"/>
            <a:ext cx="12192000" cy="507831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rgbClr val="FFFF00"/>
                  </a:solidFill>
                  <a:prstDash val="solid"/>
                </a:ln>
              </a:rPr>
              <a:t>ЗАПОРІЗЬКИЙ</a:t>
            </a:r>
            <a:r>
              <a:rPr lang="uk-UA" sz="7200" b="1" dirty="0" smtClean="0">
                <a:ln w="10541" cmpd="sng">
                  <a:solidFill>
                    <a:srgbClr val="FFFF00"/>
                  </a:solidFill>
                  <a:prstDash val="solid"/>
                </a:ln>
              </a:rPr>
              <a:t> </a:t>
            </a:r>
            <a:r>
              <a:rPr lang="uk-UA" sz="3600" b="1" dirty="0" smtClean="0">
                <a:ln w="10541" cmpd="sng">
                  <a:solidFill>
                    <a:srgbClr val="FFFF00"/>
                  </a:solidFill>
                  <a:prstDash val="solid"/>
                </a:ln>
              </a:rPr>
              <a:t>НАЦІОНАЛЬНИЙ ТЕХНІЧНИЙ УНІВЕРСИТЕТ</a:t>
            </a:r>
          </a:p>
          <a:p>
            <a:pPr algn="ctr"/>
            <a:endParaRPr lang="uk-UA" sz="3600" b="1" dirty="0" smtClean="0">
              <a:ln w="10541" cmpd="sng">
                <a:solidFill>
                  <a:srgbClr val="FFFF00"/>
                </a:solidFill>
                <a:prstDash val="solid"/>
              </a:ln>
            </a:endParaRPr>
          </a:p>
          <a:p>
            <a:pPr algn="ctr"/>
            <a:r>
              <a:rPr lang="uk-UA" sz="3600" b="1" dirty="0" smtClean="0">
                <a:ln w="10541" cmpd="sng">
                  <a:solidFill>
                    <a:srgbClr val="FFFF00"/>
                  </a:solidFill>
                  <a:prstDash val="solid"/>
                </a:ln>
              </a:rPr>
              <a:t>Економіко-гуманітарний інститут</a:t>
            </a:r>
          </a:p>
          <a:p>
            <a:pPr algn="ctr"/>
            <a:r>
              <a:rPr lang="uk-UA" sz="3600" b="1" dirty="0" smtClean="0">
                <a:ln w="10541" cmpd="sng">
                  <a:solidFill>
                    <a:srgbClr val="FFFF00"/>
                  </a:solidFill>
                  <a:prstDash val="solid"/>
                </a:ln>
              </a:rPr>
              <a:t>Факультет  економіки та управління</a:t>
            </a:r>
          </a:p>
          <a:p>
            <a:pPr algn="ctr"/>
            <a:endParaRPr lang="uk-UA" sz="3600" b="1" dirty="0" smtClean="0">
              <a:ln w="10541" cmpd="sng">
                <a:solidFill>
                  <a:srgbClr val="FFFF00"/>
                </a:solidFill>
                <a:prstDash val="solid"/>
              </a:ln>
            </a:endParaRPr>
          </a:p>
          <a:p>
            <a:pPr algn="ctr"/>
            <a:endParaRPr lang="uk-UA" sz="3600" b="1" dirty="0" smtClean="0">
              <a:ln w="10541" cmpd="sng">
                <a:solidFill>
                  <a:srgbClr val="FFFF00"/>
                </a:solidFill>
                <a:prstDash val="solid"/>
              </a:ln>
            </a:endParaRPr>
          </a:p>
          <a:p>
            <a:pPr algn="ctr"/>
            <a:r>
              <a:rPr lang="uk-UA" sz="3600" b="1" dirty="0" smtClean="0">
                <a:ln w="10541" cmpd="sng">
                  <a:solidFill>
                    <a:srgbClr val="FFFF00"/>
                  </a:solidFill>
                  <a:prstDash val="solid"/>
                </a:ln>
              </a:rPr>
              <a:t>КАФЕДРА ОБЛІКУ І АУДИТУ </a:t>
            </a:r>
            <a:endParaRPr lang="ru-RU" sz="7200" b="1" dirty="0">
              <a:ln w="10541" cmpd="sng">
                <a:solidFill>
                  <a:srgbClr val="FFFF00"/>
                </a:solidFill>
                <a:prstDash val="solid"/>
              </a:ln>
            </a:endParaRPr>
          </a:p>
        </p:txBody>
      </p:sp>
      <p:pic>
        <p:nvPicPr>
          <p:cNvPr id="5" name="Picture 14" descr="http://upload.wikimedia.org/wikipedia/ru/archive/6/6a/20110227123802!Gerb_ZNTU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760" y="3906799"/>
            <a:ext cx="2278966" cy="2644726"/>
          </a:xfrm>
          <a:prstGeom prst="rect">
            <a:avLst/>
          </a:prstGeom>
          <a:noFill/>
        </p:spPr>
      </p:pic>
      <p:pic>
        <p:nvPicPr>
          <p:cNvPr id="1027" name="Picture 3" descr="C:\Users\1\Desktop\BhlBQBggO2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00768" y="4000397"/>
            <a:ext cx="2447021" cy="2643848"/>
          </a:xfrm>
          <a:prstGeom prst="rect">
            <a:avLst/>
          </a:prstGeom>
          <a:noFill/>
        </p:spPr>
      </p:pic>
      <p:pic>
        <p:nvPicPr>
          <p:cNvPr id="8" name="Саксофон и гитара - очень красивая мелодия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915392" y="609105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2757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FF0000">
                <a:alpha val="67000"/>
              </a:srgbClr>
            </a:gs>
            <a:gs pos="13000">
              <a:schemeClr val="accent4">
                <a:lumMod val="40000"/>
                <a:lumOff val="60000"/>
              </a:schemeClr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70000">
              <a:schemeClr val="bg1">
                <a:lumMod val="85000"/>
                <a:alpha val="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DSC_53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33" t="28337" r="25895" b="52731"/>
          <a:stretch/>
        </p:blipFill>
        <p:spPr bwMode="auto">
          <a:xfrm>
            <a:off x="8285017" y="2131153"/>
            <a:ext cx="1678369" cy="238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610098" y="5462647"/>
            <a:ext cx="4453247" cy="830997"/>
          </a:xfrm>
          <a:prstGeom prst="rect">
            <a:avLst/>
          </a:prstGeom>
          <a:solidFill>
            <a:srgbClr val="F371DA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Левченко </a:t>
            </a:r>
            <a:r>
              <a:rPr lang="ru-RU" sz="1600" b="1" dirty="0" err="1" smtClean="0"/>
              <a:t>Наталія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Михайлівна</a:t>
            </a:r>
            <a:endParaRPr lang="ru-RU" sz="1600" b="1" dirty="0" smtClean="0"/>
          </a:p>
          <a:p>
            <a:pPr algn="ctr"/>
            <a:r>
              <a:rPr lang="ru-RU" sz="1600" b="1" dirty="0" err="1" smtClean="0"/>
              <a:t>д.держ.упр</a:t>
            </a:r>
            <a:r>
              <a:rPr lang="ru-RU" sz="1600" b="1" dirty="0" smtClean="0"/>
              <a:t>., </a:t>
            </a:r>
            <a:r>
              <a:rPr lang="ru-RU" sz="1600" b="1" dirty="0" err="1" smtClean="0"/>
              <a:t>професор</a:t>
            </a:r>
            <a:r>
              <a:rPr lang="ru-RU" sz="1600" b="1" dirty="0" smtClean="0"/>
              <a:t>, </a:t>
            </a:r>
          </a:p>
          <a:p>
            <a:pPr algn="ctr"/>
            <a:r>
              <a:rPr lang="ru-RU" sz="1600" b="1" dirty="0" err="1" smtClean="0"/>
              <a:t>завідувач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кафедри</a:t>
            </a:r>
            <a:endParaRPr lang="ru-RU" sz="1600" b="1" dirty="0"/>
          </a:p>
        </p:txBody>
      </p:sp>
      <p:pic>
        <p:nvPicPr>
          <p:cNvPr id="1026" name="Picture 2" descr="C:\Users\Татьяна\Downloads\IMG_20150221_20143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0507"/>
          <a:stretch>
            <a:fillRect/>
          </a:stretch>
        </p:blipFill>
        <p:spPr bwMode="auto">
          <a:xfrm flipH="1">
            <a:off x="10214251" y="4690752"/>
            <a:ext cx="1977749" cy="216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90662" y="371975"/>
            <a:ext cx="471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Наша кафедра </a:t>
            </a:r>
          </a:p>
          <a:p>
            <a:pPr algn="ctr"/>
            <a:r>
              <a:rPr lang="uk-UA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найкраща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314" name="AutoShape 2" descr="https://apf.mail.ru/cgi-bin/readmsg/DSC02043.JPG?id=14243771010000000924%3B0%3B1&amp;x-email=shkola1994_94%40mail.ru&amp;exif=1&amp;bs=2052&amp;bl=5901153&amp;ct=image%2Fjpeg&amp;cn=DSC0204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s://apf.mail.ru/cgi-bin/readmsg/DSC02043.JPG?id=14243771010000000924%3B0%3B1&amp;x-email=shkola1994_94%40mail.ru&amp;exif=1&amp;bs=2052&amp;bl=5901153&amp;ct=image%2Fjpeg&amp;cn=DSC0204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https://apf.mail.ru/cgi-bin/readmsg/DSC02043.JPG?id=14243771010000000924%3B0%3B1&amp;x-email=shkola1994_94%40mail.ru&amp;exif=1&amp;bs=2052&amp;bl=5901153&amp;ct=image%2Fjpeg&amp;cn=DSC0204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https://apf.mail.ru/cgi-bin/readmsg/DSC02043.JPG?id=14243771010000000924%3B0%3B1&amp;x-email=shkola1994_94%40mail.ru&amp;exif=1&amp;bs=2052&amp;bl=5901153&amp;ct=image%2Fjpeg&amp;cn=DSC0204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https://apf.mail.ru/cgi-bin/readmsg/DSC02043.JPG?id=14243771010000000924%3B0%3B1&amp;x-email=shkola1994_94%40mail.ru&amp;exif=1&amp;bs=2052&amp;bl=5901153&amp;ct=image%2Fjpeg&amp;cn=DSC0204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https://apf.mail.ru/cgi-bin/readmsg/DSC02043.JPG?id=14243771010000000924%3B0%3B1&amp;x-email=shkola1994_94%40mail.ru&amp;exif=1&amp;bs=2052&amp;bl=5901153&amp;ct=image%2Fjpeg&amp;cn=DSC0204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Татьяна\Downloads\фото нат мих\Изображение 02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21284" t="6397" r="24965" b="7490"/>
          <a:stretch>
            <a:fillRect/>
          </a:stretch>
        </p:blipFill>
        <p:spPr bwMode="auto">
          <a:xfrm rot="21332681">
            <a:off x="-116464" y="2126901"/>
            <a:ext cx="2018806" cy="215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Татьяна\Downloads\фото нат мих\DSC_0527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5459" t="26094" r="36285" b="22801"/>
          <a:stretch>
            <a:fillRect/>
          </a:stretch>
        </p:blipFill>
        <p:spPr bwMode="auto">
          <a:xfrm rot="5400000">
            <a:off x="1297591" y="2473253"/>
            <a:ext cx="2680413" cy="201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0" name="AutoShape 2" descr="https://apf.mail.ru/cgi-bin/readmsg/image%20(1).jpg?id=14245217530000000733%3B0%3B1&amp;x-email=shkola1994_94%40mail.ru&amp;exif=1&amp;bs=2364&amp;bl=68557&amp;ct=image%2Fjpeg&amp;cn=image%20(1)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apf.mail.ru/cgi-bin/readmsg/image%20(1).jpg?id=14245217530000000733%3B0%3B1&amp;x-email=shkola1994_94%40mail.ru&amp;exif=1&amp;bs=2364&amp;bl=68557&amp;ct=image%2Fjpeg&amp;cn=image%20(1)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https://apf.mail.ru/cgi-bin/readmsg/20140516_153306.jpg?id=14245217650000000380%3B0%3B1&amp;x-email=shkola1994_94%40mail.ru&amp;exif=1&amp;bs=2430&amp;bl=2239634&amp;ct=image%2Fjpeg&amp;cn=20140516_15330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C:\Users\Татьяна\Downloads\фото нат мих\Изображение 024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21845" t="2263" r="24042" b="5641"/>
          <a:stretch>
            <a:fillRect/>
          </a:stretch>
        </p:blipFill>
        <p:spPr bwMode="auto">
          <a:xfrm>
            <a:off x="2418608" y="94395"/>
            <a:ext cx="1819750" cy="198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user\Desktop\Фото конф. 2015\фотки 15.04.2015\DSC_53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27532" r="22655" b="35699"/>
          <a:stretch/>
        </p:blipFill>
        <p:spPr bwMode="auto">
          <a:xfrm>
            <a:off x="9550690" y="94395"/>
            <a:ext cx="2013378" cy="23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Татьяна\Downloads\DSC_0513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l="16583" t="5580" r="26394" b="640"/>
          <a:stretch>
            <a:fillRect/>
          </a:stretch>
        </p:blipFill>
        <p:spPr bwMode="auto">
          <a:xfrm rot="5015802">
            <a:off x="8183295" y="4701780"/>
            <a:ext cx="1881813" cy="208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Татьяна\Downloads\DSC02043.JP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 t="6575" r="7397"/>
          <a:stretch>
            <a:fillRect/>
          </a:stretch>
        </p:blipFill>
        <p:spPr bwMode="auto">
          <a:xfrm>
            <a:off x="3645725" y="2292676"/>
            <a:ext cx="4476998" cy="315809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670">
            <a:off x="1966480" y="4705764"/>
            <a:ext cx="1525977" cy="206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DSC_538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29982" r="46962" b="48236"/>
          <a:stretch/>
        </p:blipFill>
        <p:spPr bwMode="auto">
          <a:xfrm>
            <a:off x="-23110" y="4358211"/>
            <a:ext cx="1712687" cy="2439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esktop\0fm5GJznOdc.jpg"/>
          <p:cNvPicPr>
            <a:picLocks noChangeAspect="1" noChangeArrowheads="1"/>
          </p:cNvPicPr>
          <p:nvPr/>
        </p:nvPicPr>
        <p:blipFill>
          <a:blip r:embed="rId14" cstate="print">
            <a:lum contrast="20000"/>
          </a:blip>
          <a:srcRect l="51462" t="26320" r="23151" b="25368"/>
          <a:stretch>
            <a:fillRect/>
          </a:stretch>
        </p:blipFill>
        <p:spPr bwMode="auto">
          <a:xfrm>
            <a:off x="372282" y="7937"/>
            <a:ext cx="1736784" cy="219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Владелец\Desktop\IMG_794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0812" r="47002" b="60820"/>
          <a:stretch/>
        </p:blipFill>
        <p:spPr bwMode="auto">
          <a:xfrm>
            <a:off x="10329852" y="2419551"/>
            <a:ext cx="1746545" cy="21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54510"/>
      </p:ext>
    </p:extLst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pp.vk.me/c614926/v614926276/15763/mNvLauCGq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164091"/>
            <a:ext cx="5753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55110" y="194842"/>
            <a:ext cx="7136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Військова кафедра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122" name="Picture 2" descr="https://pp.vk.me/c614926/v614926276/15562/Z90e32y6YK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816"/>
            <a:ext cx="57531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vk.me/c614926/v614926276/157e1/OEvYxeVRpf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6" r="1512"/>
          <a:stretch/>
        </p:blipFill>
        <p:spPr bwMode="auto">
          <a:xfrm>
            <a:off x="2751327" y="3657600"/>
            <a:ext cx="566610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20871"/>
      </p:ext>
    </p:extLst>
  </p:cSld>
  <p:clrMapOvr>
    <a:masterClrMapping/>
  </p:clrMapOvr>
  <p:transition spd="slow" advClick="0" advTm="9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4288" y="2598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Ваше студентське життя буде виглядати так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2821" r="9086" b="6985"/>
          <a:stretch/>
        </p:blipFill>
        <p:spPr>
          <a:xfrm>
            <a:off x="-234654" y="4038367"/>
            <a:ext cx="5079678" cy="2775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7356" y="1473959"/>
            <a:ext cx="3384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Перша залікова книжка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Посвята в студенти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Перший екзамен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Нові друзі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П</a:t>
            </a:r>
            <a:r>
              <a:rPr lang="uk-UA" sz="2000" b="1" dirty="0" smtClean="0"/>
              <a:t>ерша сесія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І</a:t>
            </a:r>
            <a:r>
              <a:rPr lang="uk-UA" sz="2000" b="1" dirty="0" smtClean="0"/>
              <a:t> багато вражень</a:t>
            </a:r>
          </a:p>
          <a:p>
            <a:endParaRPr lang="uk-UA" sz="2000" b="1" dirty="0" smtClean="0"/>
          </a:p>
          <a:p>
            <a:endParaRPr lang="uk-UA" sz="2000" b="1" dirty="0" smtClean="0"/>
          </a:p>
          <a:p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30647" r="8562" b="4278"/>
          <a:stretch/>
        </p:blipFill>
        <p:spPr>
          <a:xfrm rot="21035546">
            <a:off x="180657" y="1198706"/>
            <a:ext cx="4961626" cy="2618698"/>
          </a:xfrm>
          <a:prstGeom prst="rect">
            <a:avLst/>
          </a:prstGeom>
        </p:spPr>
      </p:pic>
      <p:pic>
        <p:nvPicPr>
          <p:cNvPr id="2050" name="Picture 2" descr="https://pp.vk.me/c620024/v620024155/1cd26/L8J8rklxIB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549">
            <a:off x="3431018" y="1821114"/>
            <a:ext cx="4761389" cy="31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13532" r="8032"/>
          <a:stretch/>
        </p:blipFill>
        <p:spPr>
          <a:xfrm>
            <a:off x="7599402" y="3821712"/>
            <a:ext cx="4476380" cy="29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6961"/>
      </p:ext>
    </p:extLst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ownloads\DSC_0456 (1)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6094" t="38095" r="14945" b="23463"/>
          <a:stretch>
            <a:fillRect/>
          </a:stretch>
        </p:blipFill>
        <p:spPr bwMode="auto">
          <a:xfrm>
            <a:off x="0" y="5011387"/>
            <a:ext cx="4975761" cy="1846613"/>
          </a:xfrm>
          <a:prstGeom prst="rect">
            <a:avLst/>
          </a:prstGeom>
          <a:noFill/>
        </p:spPr>
      </p:pic>
      <p:pic>
        <p:nvPicPr>
          <p:cNvPr id="1032" name="Picture 8" descr="http://cs618724.vk.me/v618724670/17e7f/8KypT9RuwF0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31320" r="1276" b="13192"/>
          <a:stretch>
            <a:fillRect/>
          </a:stretch>
        </p:blipFill>
        <p:spPr bwMode="auto">
          <a:xfrm>
            <a:off x="4769922" y="4714505"/>
            <a:ext cx="7600208" cy="2732976"/>
          </a:xfrm>
          <a:prstGeom prst="rect">
            <a:avLst/>
          </a:prstGeom>
          <a:noFill/>
        </p:spPr>
      </p:pic>
      <p:pic>
        <p:nvPicPr>
          <p:cNvPr id="1027" name="Picture 3" descr="C:\Users\Татьяна\Downloads\фото нат мих\IMG_483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4363"/>
          <a:stretch>
            <a:fillRect/>
          </a:stretch>
        </p:blipFill>
        <p:spPr bwMode="auto">
          <a:xfrm rot="228552">
            <a:off x="8122724" y="474563"/>
            <a:ext cx="4378036" cy="3051831"/>
          </a:xfrm>
          <a:prstGeom prst="rect">
            <a:avLst/>
          </a:prstGeom>
          <a:noFill/>
        </p:spPr>
      </p:pic>
      <p:pic>
        <p:nvPicPr>
          <p:cNvPr id="3073" name="Picture 1" descr="C:\Users\Татьяна\Downloads\фото нат мих\DSC_043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7082" t="12256" r="27017" b="28706"/>
          <a:stretch>
            <a:fillRect/>
          </a:stretch>
        </p:blipFill>
        <p:spPr bwMode="auto">
          <a:xfrm rot="21281837">
            <a:off x="105753" y="186648"/>
            <a:ext cx="4154081" cy="2480965"/>
          </a:xfrm>
          <a:prstGeom prst="rect">
            <a:avLst/>
          </a:prstGeom>
          <a:noFill/>
        </p:spPr>
      </p:pic>
      <p:pic>
        <p:nvPicPr>
          <p:cNvPr id="1028" name="Picture 4" descr="C:\Users\Татьяна\Downloads\фото нат мих\DSC_0442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8970" r="5817"/>
          <a:stretch>
            <a:fillRect/>
          </a:stretch>
        </p:blipFill>
        <p:spPr bwMode="auto">
          <a:xfrm>
            <a:off x="4203862" y="237505"/>
            <a:ext cx="4310744" cy="3372535"/>
          </a:xfrm>
          <a:prstGeom prst="rect">
            <a:avLst/>
          </a:prstGeom>
          <a:noFill/>
        </p:spPr>
      </p:pic>
      <p:pic>
        <p:nvPicPr>
          <p:cNvPr id="1033" name="Picture 9" descr="C:\Users\Татьяна\Downloads\фото нат мих\DSC_0468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14490" t="16145" r="13150" b="10527"/>
          <a:stretch>
            <a:fillRect/>
          </a:stretch>
        </p:blipFill>
        <p:spPr bwMode="auto">
          <a:xfrm>
            <a:off x="0" y="2425275"/>
            <a:ext cx="4002309" cy="25979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58192" y="510640"/>
            <a:ext cx="780209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u="sng" cap="all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</a:rPr>
              <a:t>Навчальний</a:t>
            </a:r>
            <a:r>
              <a:rPr lang="uk-UA" sz="5400" b="1" u="sng" cap="all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процес</a:t>
            </a:r>
            <a:endParaRPr lang="ru-RU" sz="5400" b="1" u="sng" cap="all" dirty="0">
              <a:ln w="3810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sp>
        <p:nvSpPr>
          <p:cNvPr id="3" name="AutoShape 4" descr="https://apf.mail.ru/cgi-bin/readmsg/DSC_0482.JPG?id=14245196150000000503%3B0%3B2&amp;x-email=shkola1994_94%40mail.ru&amp;exif=1&amp;bs=5303688&amp;bl=5324352&amp;ct=image%2Fjpeg&amp;cn=DSC_048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pf.mail.ru/cgi-bin/readmsg/DSC_0482.JPG?id=14245196150000000503%3B0%3B2&amp;x-email=shkola1994_94%40mail.ru&amp;exif=1&amp;bs=5303688&amp;bl=5324352&amp;ct=image%2Fjpeg&amp;cn=DSC_048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DSC_0482.JPG?id=14245196150000000503%3B0%3B2&amp;x-email=shkola1994_94%40mail.ru&amp;exif=1&amp;bs=5303688&amp;bl=5324352&amp;ct=image%2Fjpeg&amp;cn=DSC_048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9" descr="C:\Users\Татьяна\Downloads\DSC_0482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t="24823"/>
          <a:stretch>
            <a:fillRect/>
          </a:stretch>
        </p:blipFill>
        <p:spPr bwMode="auto">
          <a:xfrm>
            <a:off x="8490857" y="2846026"/>
            <a:ext cx="3701143" cy="1854933"/>
          </a:xfrm>
          <a:prstGeom prst="rect">
            <a:avLst/>
          </a:prstGeom>
          <a:noFill/>
        </p:spPr>
      </p:pic>
      <p:pic>
        <p:nvPicPr>
          <p:cNvPr id="1030" name="Picture 6" descr="http://cs622729.vk.me/v622729670/401d/oONIEdFrFrU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l="11220" t="30606" r="10312" b="7751"/>
          <a:stretch>
            <a:fillRect/>
          </a:stretch>
        </p:blipFill>
        <p:spPr bwMode="auto">
          <a:xfrm>
            <a:off x="4058701" y="2707640"/>
            <a:ext cx="4238192" cy="219092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random/>
    <p:sndAc>
      <p:stSnd loop="1">
        <p:snd r:embed="rId2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то конф. 2015\фотки 15.04.2015\Конф\DSC_51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9" b="6321"/>
          <a:stretch/>
        </p:blipFill>
        <p:spPr bwMode="auto">
          <a:xfrm>
            <a:off x="954091" y="2941580"/>
            <a:ext cx="5599109" cy="375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5836" y="194600"/>
            <a:ext cx="7081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 Black" pitchFamily="34" charset="0"/>
              </a:rPr>
              <a:t>Всеукра</a:t>
            </a:r>
            <a:r>
              <a:rPr lang="uk-UA" sz="2400" b="1" dirty="0" err="1" smtClean="0">
                <a:solidFill>
                  <a:srgbClr val="002060"/>
                </a:solidFill>
                <a:latin typeface="Arial Black" pitchFamily="34" charset="0"/>
              </a:rPr>
              <a:t>їнська</a:t>
            </a:r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 науково-практична конференція студентів і молодих учених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 «Концептуальні підходи щодо удосконалення методології обліку, аналізу та аудиту в умовах євроінтеграції»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(15-16 квітня 2015 р.)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32" name="Picture 8" descr="C:\Users\user\Desktop\Фото конф. 2015\фотки 15.04.2015\DSC_52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" t="7824" r="3863"/>
          <a:stretch/>
        </p:blipFill>
        <p:spPr bwMode="auto">
          <a:xfrm>
            <a:off x="221673" y="24136"/>
            <a:ext cx="4876800" cy="338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46" y="3412051"/>
            <a:ext cx="50292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3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9" name="MUZYKA-DLYa-PREZENTACИИ-Bez-nazvaniya(muzofon.com)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7030A0"/>
            </a:gs>
            <a:gs pos="23000">
              <a:srgbClr val="F371D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Фото конф. 2015\фотки 15.04.2015\DSC_53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12" t="17652"/>
          <a:stretch/>
        </p:blipFill>
        <p:spPr bwMode="auto">
          <a:xfrm>
            <a:off x="110836" y="3267388"/>
            <a:ext cx="4170218" cy="327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конф. 2015\фотки 15.04.2015\DSC_53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" t="3295" r="3609" b="22294"/>
          <a:stretch/>
        </p:blipFill>
        <p:spPr bwMode="auto">
          <a:xfrm>
            <a:off x="511099" y="0"/>
            <a:ext cx="5417961" cy="28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83" y="0"/>
            <a:ext cx="49625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Desktop\Фото конф. 2015\фотки 15.04.2015\DSC_53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3" t="17841"/>
          <a:stretch/>
        </p:blipFill>
        <p:spPr bwMode="auto">
          <a:xfrm>
            <a:off x="4378036" y="2417685"/>
            <a:ext cx="3102048" cy="26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 конф. 2015\фотки 15.04.2015\DSC_537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79" y="3520198"/>
            <a:ext cx="4734929" cy="31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random/>
        <p:sndAc>
          <p:stSnd loop="1">
            <p:snd r:embed="rId2" name="MUZYKA-DLYa-PREZENTACИИ-Bez-nazvaniya(muzofon.com).wav"/>
          </p:stSnd>
        </p:sndAc>
      </p:transition>
    </mc:Choice>
    <mc:Fallback xmlns="">
      <p:transition spd="slow" advTm="10000">
        <p:random/>
        <p:sndAc>
          <p:stSnd loop="1">
            <p:snd r:embed="rId12" name="MUZYKA-DLYa-PREZENTACИИ-Bez-nazvaniya(muzofon.com)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Татьяна\Downloads\IMG_3666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" y="147121"/>
            <a:ext cx="4085112" cy="27234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47657" y="-142504"/>
            <a:ext cx="5973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Тиждень науки</a:t>
            </a:r>
          </a:p>
          <a:p>
            <a:endParaRPr lang="ru-RU" sz="6000" b="1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4337" name="Picture 1" descr="C:\Users\Татьяна\Downloads\DSC_0001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11805" t="17517" r="7911" b="17734"/>
          <a:stretch>
            <a:fillRect/>
          </a:stretch>
        </p:blipFill>
        <p:spPr bwMode="auto">
          <a:xfrm>
            <a:off x="8383978" y="760021"/>
            <a:ext cx="3467595" cy="1864426"/>
          </a:xfrm>
          <a:prstGeom prst="rect">
            <a:avLst/>
          </a:prstGeom>
          <a:noFill/>
        </p:spPr>
      </p:pic>
      <p:pic>
        <p:nvPicPr>
          <p:cNvPr id="14338" name="Picture 2" descr="C:\Users\Татьяна\Downloads\DSC_0012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8878785" y="2452564"/>
            <a:ext cx="3123210" cy="2082141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lum contrast="20000"/>
          </a:blip>
          <a:srcRect t="27686" r="26296" b="16951"/>
          <a:stretch/>
        </p:blipFill>
        <p:spPr>
          <a:xfrm>
            <a:off x="0" y="2909454"/>
            <a:ext cx="3838985" cy="2084118"/>
          </a:xfrm>
          <a:prstGeom prst="rect">
            <a:avLst/>
          </a:prstGeom>
        </p:spPr>
      </p:pic>
      <p:pic>
        <p:nvPicPr>
          <p:cNvPr id="1039" name="Picture 15" descr="C:\Users\Татьяна\Downloads\PIC_0879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16868" t="19287" r="38131" b="9632"/>
          <a:stretch>
            <a:fillRect/>
          </a:stretch>
        </p:blipFill>
        <p:spPr bwMode="auto">
          <a:xfrm>
            <a:off x="8063033" y="4536374"/>
            <a:ext cx="1959741" cy="2321626"/>
          </a:xfrm>
          <a:prstGeom prst="rect">
            <a:avLst/>
          </a:prstGeom>
          <a:noFill/>
        </p:spPr>
      </p:pic>
      <p:pic>
        <p:nvPicPr>
          <p:cNvPr id="1030" name="Picture 6" descr="C:\Users\Татьяна\Downloads\фото нат мих\PIC_0878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 l="16055" t="19255" r="37594" b="10318"/>
          <a:stretch>
            <a:fillRect/>
          </a:stretch>
        </p:blipFill>
        <p:spPr bwMode="auto">
          <a:xfrm>
            <a:off x="9989896" y="4524499"/>
            <a:ext cx="2047725" cy="2333501"/>
          </a:xfrm>
          <a:prstGeom prst="rect">
            <a:avLst/>
          </a:prstGeom>
          <a:noFill/>
        </p:spPr>
      </p:pic>
      <p:pic>
        <p:nvPicPr>
          <p:cNvPr id="14339" name="Picture 3" descr="C:\Users\Татьяна\Downloads\PIC_0870.JP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 r="6025" b="9812"/>
          <a:stretch>
            <a:fillRect/>
          </a:stretch>
        </p:blipFill>
        <p:spPr bwMode="auto">
          <a:xfrm>
            <a:off x="7056268" y="2576945"/>
            <a:ext cx="3035776" cy="2185060"/>
          </a:xfrm>
          <a:prstGeom prst="rect">
            <a:avLst/>
          </a:prstGeom>
          <a:noFill/>
        </p:spPr>
      </p:pic>
      <p:pic>
        <p:nvPicPr>
          <p:cNvPr id="1038" name="Picture 14" descr="C:\Users\Татьяна\Downloads\PIC_0873.JPG"/>
          <p:cNvPicPr>
            <a:picLocks noChangeAspect="1" noChangeArrowheads="1"/>
          </p:cNvPicPr>
          <p:nvPr/>
        </p:nvPicPr>
        <p:blipFill>
          <a:blip r:embed="rId11" cstate="print">
            <a:lum contrast="10000"/>
          </a:blip>
          <a:srcRect b="12584"/>
          <a:stretch>
            <a:fillRect/>
          </a:stretch>
        </p:blipFill>
        <p:spPr bwMode="auto">
          <a:xfrm>
            <a:off x="3788228" y="826992"/>
            <a:ext cx="3918855" cy="2569277"/>
          </a:xfrm>
          <a:prstGeom prst="rect">
            <a:avLst/>
          </a:prstGeom>
          <a:noFill/>
        </p:spPr>
      </p:pic>
      <p:pic>
        <p:nvPicPr>
          <p:cNvPr id="1028" name="Picture 4" descr="C:\Users\Татьяна\Downloads\фото нат мих\PIC_0883.JPG"/>
          <p:cNvPicPr>
            <a:picLocks noChangeAspect="1" noChangeArrowheads="1"/>
          </p:cNvPicPr>
          <p:nvPr/>
        </p:nvPicPr>
        <p:blipFill>
          <a:blip r:embed="rId12" cstate="print">
            <a:lum contrast="20000"/>
          </a:blip>
          <a:srcRect l="16349" t="18291" r="19836" b="13500"/>
          <a:stretch>
            <a:fillRect/>
          </a:stretch>
        </p:blipFill>
        <p:spPr bwMode="auto">
          <a:xfrm>
            <a:off x="3918858" y="3543019"/>
            <a:ext cx="4135184" cy="3314981"/>
          </a:xfrm>
          <a:prstGeom prst="rect">
            <a:avLst/>
          </a:prstGeom>
          <a:noFill/>
        </p:spPr>
      </p:pic>
      <p:pic>
        <p:nvPicPr>
          <p:cNvPr id="1037" name="Picture 13" descr="C:\Users\Татьяна\Downloads\фото нат мих\DSC_0009.JPG"/>
          <p:cNvPicPr>
            <a:picLocks noChangeAspect="1" noChangeArrowheads="1"/>
          </p:cNvPicPr>
          <p:nvPr/>
        </p:nvPicPr>
        <p:blipFill>
          <a:blip r:embed="rId13" cstate="print">
            <a:lum contrast="20000"/>
          </a:blip>
          <a:srcRect l="4907" t="25067" b="21755"/>
          <a:stretch>
            <a:fillRect/>
          </a:stretch>
        </p:blipFill>
        <p:spPr bwMode="auto">
          <a:xfrm>
            <a:off x="0" y="5007382"/>
            <a:ext cx="4963886" cy="18506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random/>
    <p:sndAc>
      <p:stSnd loop="1">
        <p:snd r:embed="rId3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F3399">
                <a:alpha val="49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Татьяна\Downloads\IMGP042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9703" r="5782" b="5754"/>
          <a:stretch>
            <a:fillRect/>
          </a:stretch>
        </p:blipFill>
        <p:spPr bwMode="auto">
          <a:xfrm>
            <a:off x="7790213" y="4730059"/>
            <a:ext cx="3570514" cy="2127941"/>
          </a:xfrm>
          <a:prstGeom prst="rect">
            <a:avLst/>
          </a:prstGeom>
          <a:noFill/>
        </p:spPr>
      </p:pic>
      <p:pic>
        <p:nvPicPr>
          <p:cNvPr id="1031" name="Picture 7" descr="C:\Users\Татьяна\Downloads\IMGP043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7015" t="13400"/>
          <a:stretch>
            <a:fillRect/>
          </a:stretch>
        </p:blipFill>
        <p:spPr bwMode="auto">
          <a:xfrm>
            <a:off x="154380" y="510638"/>
            <a:ext cx="3764770" cy="2609397"/>
          </a:xfrm>
          <a:prstGeom prst="rect">
            <a:avLst/>
          </a:prstGeom>
          <a:noFill/>
        </p:spPr>
      </p:pic>
      <p:pic>
        <p:nvPicPr>
          <p:cNvPr id="1032" name="Picture 8" descr="C:\Users\Татьяна\Downloads\mPP3mNenKmg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247572" y="1754326"/>
            <a:ext cx="3677062" cy="2471668"/>
          </a:xfrm>
          <a:prstGeom prst="rect">
            <a:avLst/>
          </a:prstGeom>
          <a:noFill/>
        </p:spPr>
      </p:pic>
      <p:pic>
        <p:nvPicPr>
          <p:cNvPr id="1033" name="Picture 9" descr="C:\Users\Татьяна\Downloads\mYUj7--vevA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t="9083" r="3297" b="14187"/>
          <a:stretch>
            <a:fillRect/>
          </a:stretch>
        </p:blipFill>
        <p:spPr bwMode="auto">
          <a:xfrm>
            <a:off x="8150762" y="2455351"/>
            <a:ext cx="3736438" cy="2223527"/>
          </a:xfrm>
          <a:prstGeom prst="rect">
            <a:avLst/>
          </a:prstGeom>
          <a:noFill/>
        </p:spPr>
      </p:pic>
      <p:pic>
        <p:nvPicPr>
          <p:cNvPr id="1034" name="Picture 10" descr="C:\Users\Татьяна\Downloads\yFdGfP3Hpoo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8428" t="8794" r="5330"/>
          <a:stretch>
            <a:fillRect/>
          </a:stretch>
        </p:blipFill>
        <p:spPr bwMode="auto">
          <a:xfrm>
            <a:off x="190006" y="3598224"/>
            <a:ext cx="3645724" cy="2891642"/>
          </a:xfrm>
          <a:prstGeom prst="rect">
            <a:avLst/>
          </a:prstGeom>
          <a:noFill/>
        </p:spPr>
      </p:pic>
      <p:pic>
        <p:nvPicPr>
          <p:cNvPr id="1035" name="Picture 11" descr="C:\Users\Татьяна\Downloads\DSC02859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t="7539"/>
          <a:stretch>
            <a:fillRect/>
          </a:stretch>
        </p:blipFill>
        <p:spPr bwMode="auto">
          <a:xfrm>
            <a:off x="8621486" y="0"/>
            <a:ext cx="3570514" cy="2476006"/>
          </a:xfrm>
          <a:prstGeom prst="rect">
            <a:avLst/>
          </a:prstGeom>
          <a:noFill/>
        </p:spPr>
      </p:pic>
      <p:pic>
        <p:nvPicPr>
          <p:cNvPr id="1036" name="Picture 12" descr="C:\Users\Татьяна\Downloads\GxDRMVDvm-U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l="9078" t="10213" r="11194"/>
          <a:stretch>
            <a:fillRect/>
          </a:stretch>
        </p:blipFill>
        <p:spPr bwMode="auto">
          <a:xfrm>
            <a:off x="4263242" y="4310346"/>
            <a:ext cx="3016332" cy="254765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841667" y="0"/>
            <a:ext cx="4488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Спортивне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Tm="9000">
    <p:random/>
    <p:sndAc>
      <p:stSnd loop="1">
        <p:snd r:embed="rId2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9413" y="0"/>
            <a:ext cx="8161361" cy="144655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НАШІ СВЯТА</a:t>
            </a:r>
            <a:endParaRPr lang="ru-RU" sz="88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076" name="Picture 4" descr="Wallpapers - Salute Pack (38 &amp;ocy;&amp;bcy;&amp;ocy;&amp;iecy;&amp;vcy;) &quot; &amp;Kcy;&amp;rcy;&amp;acy;&amp;scy;&amp;icy;&amp;vcy;&amp;ycy;&amp;iecy; &amp;kcy;&amp;acy;&amp;rcy;&amp;tcy;&amp;icy;&amp;ncy;&amp;kcy;&amp;icy;, &amp;Ocy;&amp;bcy;&amp;ocy;…"/>
          <p:cNvPicPr>
            <a:picLocks noChangeAspect="1" noChangeArrowheads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t="7780"/>
          <a:stretch/>
        </p:blipFill>
        <p:spPr bwMode="auto">
          <a:xfrm>
            <a:off x="4457894" y="2804160"/>
            <a:ext cx="4581725" cy="4053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Ncy;&amp;ocy;&amp;vcy;&amp;ycy;&amp;jcy; &amp;gcy;&amp;ocy;&amp;dcy; &amp;scy; &amp;scy;&amp;acy;&amp;lcy;&amp;yucy;&amp;tcy;&amp;ocy;&amp;mcy;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7"/>
          <a:stretch/>
        </p:blipFill>
        <p:spPr bwMode="auto">
          <a:xfrm>
            <a:off x="0" y="582848"/>
            <a:ext cx="4564574" cy="326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estival Fireworks Display 060JPG 68973"/>
          <p:cNvPicPr>
            <a:picLocks noChangeAspect="1" noChangeArrowheads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6772"/>
          <a:stretch/>
        </p:blipFill>
        <p:spPr bwMode="auto">
          <a:xfrm>
            <a:off x="563327" y="3849235"/>
            <a:ext cx="3444793" cy="2797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&amp;Pcy;&amp;icy;&amp;rcy;&amp;ocy;&amp;tcy;&amp;iecy;&amp;khcy;&amp;ncy;&amp;icy;&amp;chcy;&amp;iecy;&amp;scy;&amp;kcy;&amp;ocy;&amp;iecy; &amp;shcy;&amp;ocy;&amp;ucy; &amp;Scy;&amp;vcy;&amp;acy;&amp;dcy;&amp;iecy;&amp;bcy;&amp;ncy;&amp;ycy;&amp;jcy; &amp;gcy;&amp;iecy;&amp;ncy;&amp;iecy;&amp;rcy;&amp;acy;&amp;lcy;"/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825">
            <a:off x="8255809" y="1612858"/>
            <a:ext cx="4406561" cy="3190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102715"/>
      </p:ext>
    </p:extLst>
  </p:cSld>
  <p:clrMapOvr>
    <a:masterClrMapping/>
  </p:clrMapOvr>
  <p:transition spd="slow" advClick="0" advTm="9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1\Desktop\5q3hmoPCoxs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720663" y="3601238"/>
            <a:ext cx="4096807" cy="27150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37420" y="-128623"/>
            <a:ext cx="518951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ЗНТУ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3" name="Picture 9" descr="C:\Users\1\Desktop\kovAUhQMRM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341258" y="3418449"/>
            <a:ext cx="4192325" cy="3235569"/>
          </a:xfrm>
          <a:prstGeom prst="rect">
            <a:avLst/>
          </a:prstGeom>
          <a:noFill/>
        </p:spPr>
      </p:pic>
      <p:pic>
        <p:nvPicPr>
          <p:cNvPr id="1030" name="Picture 6" descr="C:\Users\1\Desktop\REP0jS4_H7s (1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758789" y="1101822"/>
            <a:ext cx="3997021" cy="2369243"/>
          </a:xfrm>
          <a:prstGeom prst="rect">
            <a:avLst/>
          </a:prstGeom>
          <a:noFill/>
        </p:spPr>
      </p:pic>
      <p:pic>
        <p:nvPicPr>
          <p:cNvPr id="1031" name="Picture 7" descr="C:\Users\1\Desktop\DnDykbjJPS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91" y="253219"/>
            <a:ext cx="4967109" cy="3291839"/>
          </a:xfrm>
          <a:prstGeom prst="rect">
            <a:avLst/>
          </a:prstGeom>
          <a:noFill/>
        </p:spPr>
      </p:pic>
      <p:pic>
        <p:nvPicPr>
          <p:cNvPr id="1036" name="Picture 12" descr="http://cs620024.vk.me/v620024155/1c758/rhvmSxXiq9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354" y="3467992"/>
            <a:ext cx="5022166" cy="3207128"/>
          </a:xfrm>
          <a:prstGeom prst="rect">
            <a:avLst/>
          </a:prstGeom>
          <a:noFill/>
        </p:spPr>
      </p:pic>
      <p:pic>
        <p:nvPicPr>
          <p:cNvPr id="1038" name="Picture 14" descr="http://upload.wikimedia.org/wikipedia/ru/archive/6/6a/20110227123802!Gerb_ZNTU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7589" y="855494"/>
            <a:ext cx="2278966" cy="25770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9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 готов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39" y="302667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318160" y="1479053"/>
            <a:ext cx="68876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"</a:t>
            </a:r>
            <a:r>
              <a:rPr lang="ru-RU" sz="2400" b="1" dirty="0" err="1" smtClean="0"/>
              <a:t>Облік</a:t>
            </a:r>
            <a:r>
              <a:rPr lang="ru-RU" sz="2400" b="1" dirty="0" smtClean="0"/>
              <a:t> -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філософія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усього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бізнесу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мова</a:t>
            </a:r>
            <a:r>
              <a:rPr lang="ru-RU" sz="2400" b="1" dirty="0" smtClean="0"/>
              <a:t>".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Р. </a:t>
            </a:r>
            <a:r>
              <a:rPr lang="ru-RU" sz="2400" i="1" dirty="0" err="1" smtClean="0"/>
              <a:t>Фаулкі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американський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економіст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1256" y="4261884"/>
            <a:ext cx="9583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"</a:t>
            </a:r>
            <a:r>
              <a:rPr lang="ru-RU" sz="2400" b="1" dirty="0" err="1" smtClean="0"/>
              <a:t>Бухгалтерський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облік</a:t>
            </a:r>
            <a:r>
              <a:rPr lang="ru-RU" sz="2400" b="1" dirty="0" smtClean="0"/>
              <a:t> - </a:t>
            </a:r>
            <a:r>
              <a:rPr lang="ru-RU" sz="2400" b="1" dirty="0" err="1" smtClean="0"/>
              <a:t>безпомилковий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суддя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минулого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необхідний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керівник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теперішнього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постійний</a:t>
            </a:r>
            <a:r>
              <a:rPr lang="ru-RU" sz="2400" b="1" dirty="0" smtClean="0"/>
              <a:t> консультант </a:t>
            </a:r>
            <a:r>
              <a:rPr lang="ru-RU" sz="2400" b="1" dirty="0" err="1" smtClean="0"/>
              <a:t>майбутнього</a:t>
            </a:r>
            <a:r>
              <a:rPr lang="ru-RU" sz="2400" b="1" dirty="0" smtClean="0"/>
              <a:t> кожного </a:t>
            </a:r>
            <a:r>
              <a:rPr lang="ru-RU" sz="2400" b="1" dirty="0" err="1" smtClean="0"/>
              <a:t>підприємства</a:t>
            </a:r>
            <a:r>
              <a:rPr lang="ru-RU" sz="2400" b="1" dirty="0" smtClean="0"/>
              <a:t>..."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І. Шер, </a:t>
            </a:r>
            <a:r>
              <a:rPr lang="ru-RU" sz="2400" i="1" dirty="0" err="1" smtClean="0"/>
              <a:t>німецький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економіст</a:t>
            </a:r>
            <a:endParaRPr lang="ru-RU" sz="2400" i="1" dirty="0"/>
          </a:p>
        </p:txBody>
      </p:sp>
    </p:spTree>
  </p:cSld>
  <p:clrMapOvr>
    <a:masterClrMapping/>
  </p:clrMapOvr>
  <p:transition spd="slow" advTm="10000">
    <p:comb/>
    <p:sndAc>
      <p:stSnd loop="1">
        <p:snd r:embed="rId2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7420" y="65763"/>
            <a:ext cx="7165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Студентська весна</a:t>
            </a:r>
            <a:endParaRPr lang="ru-RU" sz="5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22837" y="723143"/>
            <a:ext cx="3922519" cy="2617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8674327" y="972390"/>
            <a:ext cx="3411704" cy="2276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545555" y="972390"/>
            <a:ext cx="3828571" cy="5752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127447" y="3601621"/>
            <a:ext cx="4313298" cy="2877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lum contrast="20000"/>
          </a:blip>
          <a:srcRect t="29118" b="2790"/>
          <a:stretch/>
        </p:blipFill>
        <p:spPr>
          <a:xfrm>
            <a:off x="8674327" y="3340320"/>
            <a:ext cx="3323825" cy="340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7624"/>
      </p:ext>
    </p:extLst>
  </p:cSld>
  <p:clrMapOvr>
    <a:masterClrMapping/>
  </p:clrMapOvr>
  <p:transition spd="slow" advClick="0" advTm="9000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88996" y="0"/>
            <a:ext cx="5857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Марш Миру</a:t>
            </a:r>
            <a:endParaRPr lang="ru-RU" sz="6600" b="1" dirty="0">
              <a:ln w="13462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rgbClr val="FFFF00">
                    <a:alpha val="40000"/>
                  </a:srgb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4" name="Picture 2" descr="https://pp.vk.me/c616517/v616517997/1ba52/Vd-JAEgARpY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7" y="1171480"/>
            <a:ext cx="57531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vk.me/c623828/v623828115/3545/mstdZ1mro_k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1206735"/>
            <a:ext cx="5013960" cy="33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p.vk.me/c623828/v623828115/3419/D-WRz_qWX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11" y="3542207"/>
            <a:ext cx="4370070" cy="29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34659"/>
      </p:ext>
    </p:extLst>
  </p:cSld>
  <p:clrMapOvr>
    <a:masterClrMapping/>
  </p:clrMapOvr>
  <p:transition spd="slow" advClick="0" advTm="9000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lumMod val="91000"/>
                <a:lumOff val="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pp.vk.me/c617528/v617528997/bf01/Kx_AhjUsSnU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36" y="1770634"/>
            <a:ext cx="57531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4751" y="149927"/>
            <a:ext cx="6864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День студентського профкому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https://pp.vk.me/c617528/v617528997/b7e1/RoUkG1VYM2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338"/>
            <a:ext cx="5410200" cy="36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vk.me/c617528/v617528997/b827/YEXXpD9v3As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12258" r="265" b="793"/>
          <a:stretch/>
        </p:blipFill>
        <p:spPr bwMode="auto">
          <a:xfrm>
            <a:off x="2689761" y="3520440"/>
            <a:ext cx="5257800" cy="33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50582"/>
      </p:ext>
    </p:extLst>
  </p:cSld>
  <p:clrMapOvr>
    <a:masterClrMapping/>
  </p:clrMapOvr>
  <p:transition spd="slow" advClick="0" advTm="9000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C:\Users\1\Desktop\E_fEIunNS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9740" y="4150336"/>
            <a:ext cx="3667479" cy="2707664"/>
          </a:xfrm>
          <a:prstGeom prst="rect">
            <a:avLst/>
          </a:prstGeom>
          <a:noFill/>
        </p:spPr>
      </p:pic>
      <p:pic>
        <p:nvPicPr>
          <p:cNvPr id="6150" name="Picture 6" descr="http://cs308521.vk.me/v308521122/3a46/e-MMYs1F4u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8405">
            <a:off x="-229539" y="3500215"/>
            <a:ext cx="4985115" cy="3369366"/>
          </a:xfrm>
          <a:prstGeom prst="rect">
            <a:avLst/>
          </a:prstGeom>
          <a:noFill/>
        </p:spPr>
      </p:pic>
      <p:pic>
        <p:nvPicPr>
          <p:cNvPr id="1028" name="Picture 4" descr="C:\Users\1\Desktop\uPC1XMKLk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3905">
            <a:off x="-774767" y="249971"/>
            <a:ext cx="4871100" cy="314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cs406917.vk.me/v406917936/6d79/XQmIXpU8f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744" y="0"/>
            <a:ext cx="5860848" cy="41218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5032" y="0"/>
            <a:ext cx="2423707" cy="1293028"/>
          </a:xfrm>
          <a:noFill/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КВН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http://cs311918.vk.me/v311918301/3fc4/DgyGbE_Quj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61084">
            <a:off x="7068856" y="-84406"/>
            <a:ext cx="5013864" cy="3321685"/>
          </a:xfrm>
          <a:prstGeom prst="rect">
            <a:avLst/>
          </a:prstGeom>
          <a:noFill/>
        </p:spPr>
      </p:pic>
      <p:pic>
        <p:nvPicPr>
          <p:cNvPr id="6148" name="Picture 4" descr="http://cs311918.vk.me/v311918301/3e80/KhmJXasR5x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72630">
            <a:off x="7487659" y="3143410"/>
            <a:ext cx="4886459" cy="36297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zoom dir="in"/>
    <p:sndAc>
      <p:stSnd loop="1">
        <p:snd r:embed="rId2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3">
                <a:lumMod val="75000"/>
              </a:schemeClr>
            </a:gs>
            <a:gs pos="53000">
              <a:schemeClr val="accent2">
                <a:lumMod val="60000"/>
                <a:lumOff val="40000"/>
              </a:schemeClr>
            </a:gs>
            <a:gs pos="24000">
              <a:schemeClr val="accent3"/>
            </a:gs>
            <a:gs pos="37000">
              <a:schemeClr val="accent3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cs635.vk.me/u101072803/120166370/z_e96ef8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7507" y="0"/>
            <a:ext cx="3660578" cy="3920954"/>
          </a:xfrm>
          <a:prstGeom prst="rect">
            <a:avLst/>
          </a:prstGeom>
          <a:noFill/>
        </p:spPr>
      </p:pic>
      <p:pic>
        <p:nvPicPr>
          <p:cNvPr id="8198" name="Picture 6" descr="http://cs624117.vk.me/v624117670/457b/WuA2h-ui3yQ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6940" b="14446"/>
          <a:stretch>
            <a:fillRect/>
          </a:stretch>
        </p:blipFill>
        <p:spPr bwMode="auto">
          <a:xfrm rot="21237154">
            <a:off x="0" y="3788229"/>
            <a:ext cx="2600696" cy="3069771"/>
          </a:xfrm>
          <a:prstGeom prst="rect">
            <a:avLst/>
          </a:prstGeom>
          <a:noFill/>
        </p:spPr>
      </p:pic>
      <p:pic>
        <p:nvPicPr>
          <p:cNvPr id="8196" name="Picture 4" descr="http://cs624117.vk.me/v624117670/4585/MCWQGvAYmF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4192" y="0"/>
            <a:ext cx="5542003" cy="3693225"/>
          </a:xfrm>
          <a:prstGeom prst="rect">
            <a:avLst/>
          </a:prstGeom>
          <a:noFill/>
        </p:spPr>
      </p:pic>
      <p:pic>
        <p:nvPicPr>
          <p:cNvPr id="2054" name="Picture 6" descr="https://pp.vk.me/c617321/v617321547/1e457/Ohx3Gk4TH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383">
            <a:off x="2335378" y="3581795"/>
            <a:ext cx="4904613" cy="32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s635.vk.me/u101072803/120166370/z_755f1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1444" y="0"/>
            <a:ext cx="5282569" cy="3961927"/>
          </a:xfrm>
          <a:prstGeom prst="rect">
            <a:avLst/>
          </a:prstGeom>
          <a:noFill/>
        </p:spPr>
      </p:pic>
      <p:pic>
        <p:nvPicPr>
          <p:cNvPr id="2056" name="Picture 8" descr="https://pp.vk.me/c617321/v617321547/1e32b/BE_sj-SLQm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01">
            <a:off x="6597728" y="3265714"/>
            <a:ext cx="5449778" cy="36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231" y="0"/>
            <a:ext cx="7691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dirty="0" smtClean="0">
                <a:ln w="381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Наш</a:t>
            </a:r>
            <a:r>
              <a:rPr lang="uk-UA" sz="6600" b="1" cap="all" dirty="0" smtClean="0">
                <a:ln w="381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 суботники</a:t>
            </a:r>
            <a:endParaRPr lang="ru-RU" sz="6600" b="1" cap="all" dirty="0">
              <a:ln w="381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398178"/>
      </p:ext>
    </p:extLst>
  </p:cSld>
  <p:clrMapOvr>
    <a:masterClrMapping/>
  </p:clrMapOvr>
  <p:transition spd="slow" advClick="0" advTm="10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pp.vk.me/c618026/v618026276/1d332/y5pjzmCkUZ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9" r="264"/>
          <a:stretch/>
        </p:blipFill>
        <p:spPr bwMode="auto">
          <a:xfrm>
            <a:off x="5052886" y="1740260"/>
            <a:ext cx="2618921" cy="25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18026/v618026276/1d2b0/qFZ_V-fopq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4674"/>
          <a:stretch/>
        </p:blipFill>
        <p:spPr bwMode="auto">
          <a:xfrm>
            <a:off x="550161" y="1082156"/>
            <a:ext cx="4265219" cy="27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18026/v618026276/1d08a/VwvKDBlh9A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t="20000" r="3882" b="-4000"/>
          <a:stretch/>
        </p:blipFill>
        <p:spPr bwMode="auto">
          <a:xfrm>
            <a:off x="3522785" y="3657600"/>
            <a:ext cx="543833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2019" y="-228600"/>
            <a:ext cx="84252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iller" panose="04020404031007020602" pitchFamily="82" charset="0"/>
              </a:rPr>
              <a:t>HaloweeN</a:t>
            </a:r>
            <a:endParaRPr lang="ru-RU" sz="16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https://pp.vk.me/c618026/v618026276/1d0da/rZ0gTvY-i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6120"/>
            <a:ext cx="5453939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vk.me/c618026/v618026276/1d102/x1f-Vo_yUj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651" y="2039272"/>
            <a:ext cx="4887349" cy="32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16744"/>
      </p:ext>
    </p:extLst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8000">
              <a:srgbClr val="7030A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8994" y="0"/>
            <a:ext cx="4922520" cy="1293028"/>
          </a:xfrm>
        </p:spPr>
        <p:txBody>
          <a:bodyPr>
            <a:normAutofit/>
          </a:bodyPr>
          <a:lstStyle/>
          <a:p>
            <a:r>
              <a:rPr lang="uk-UA" sz="4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Міс</a:t>
            </a:r>
            <a:r>
              <a:rPr lang="ru-RU" sz="4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ЗНТУ 2014</a:t>
            </a:r>
            <a:endParaRPr lang="ru-RU" sz="48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2" name="Picture 4" descr="C:\Users\1\Desktop\Cb9AsXTNfn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0072" y="4223272"/>
            <a:ext cx="4238187" cy="2423713"/>
          </a:xfrm>
          <a:prstGeom prst="rect">
            <a:avLst/>
          </a:prstGeom>
          <a:noFill/>
        </p:spPr>
      </p:pic>
      <p:pic>
        <p:nvPicPr>
          <p:cNvPr id="2053" name="Picture 5" descr="C:\Users\1\Desktop\68yGonulRl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3588" y="1069145"/>
            <a:ext cx="3567396" cy="5387926"/>
          </a:xfrm>
          <a:prstGeom prst="rect">
            <a:avLst/>
          </a:prstGeom>
          <a:noFill/>
        </p:spPr>
      </p:pic>
      <p:pic>
        <p:nvPicPr>
          <p:cNvPr id="2054" name="Picture 6" descr="C:\Users\1\Desktop\jViIKgPzX1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671" y="196947"/>
            <a:ext cx="6165477" cy="3010487"/>
          </a:xfrm>
          <a:prstGeom prst="rect">
            <a:avLst/>
          </a:prstGeom>
          <a:noFill/>
        </p:spPr>
      </p:pic>
      <p:pic>
        <p:nvPicPr>
          <p:cNvPr id="2051" name="Picture 3" descr="C:\Users\1\Desktop\bv2pMzAGR6g.jpg"/>
          <p:cNvPicPr>
            <a:picLocks noChangeAspect="1" noChangeArrowheads="1"/>
          </p:cNvPicPr>
          <p:nvPr/>
        </p:nvPicPr>
        <p:blipFill>
          <a:blip r:embed="rId6" cstate="print"/>
          <a:srcRect l="10413" t="21113" r="13553" b="9665"/>
          <a:stretch>
            <a:fillRect/>
          </a:stretch>
        </p:blipFill>
        <p:spPr bwMode="auto">
          <a:xfrm>
            <a:off x="4733342" y="2600696"/>
            <a:ext cx="3816892" cy="2315688"/>
          </a:xfrm>
          <a:prstGeom prst="rect">
            <a:avLst/>
          </a:prstGeom>
          <a:noFill/>
        </p:spPr>
      </p:pic>
      <p:pic>
        <p:nvPicPr>
          <p:cNvPr id="2050" name="Picture 2" descr="C:\Users\1\Desktop\WYZMzDRidS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812" y="2702723"/>
            <a:ext cx="3474720" cy="23155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strips/>
    <p:sndAc>
      <p:stSnd loop="1">
        <p:snd r:embed="rId2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8000">
              <a:srgbClr val="7030A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2675" y="378105"/>
            <a:ext cx="6944411" cy="1293028"/>
          </a:xfrm>
        </p:spPr>
        <p:txBody>
          <a:bodyPr>
            <a:noAutofit/>
          </a:bodyPr>
          <a:lstStyle/>
          <a:p>
            <a:r>
              <a:rPr lang="uk-UA" sz="54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Вручення дипломів </a:t>
            </a:r>
            <a:endParaRPr lang="uk-UA" sz="54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8" name="Picture 6" descr="C:\Users\1\Desktop\r8LPryx8zwo.jpg"/>
          <p:cNvPicPr>
            <a:picLocks noChangeAspect="1" noChangeArrowheads="1"/>
          </p:cNvPicPr>
          <p:nvPr/>
        </p:nvPicPr>
        <p:blipFill>
          <a:blip r:embed="rId3" cstate="print"/>
          <a:srcRect t="6736"/>
          <a:stretch>
            <a:fillRect/>
          </a:stretch>
        </p:blipFill>
        <p:spPr bwMode="auto">
          <a:xfrm>
            <a:off x="0" y="3479471"/>
            <a:ext cx="5034684" cy="3129148"/>
          </a:xfrm>
          <a:prstGeom prst="rect">
            <a:avLst/>
          </a:prstGeom>
          <a:noFill/>
        </p:spPr>
      </p:pic>
      <p:pic>
        <p:nvPicPr>
          <p:cNvPr id="3077" name="Picture 5" descr="C:\Users\1\Desktop\5SeFGO2q2U8.jpg"/>
          <p:cNvPicPr>
            <a:picLocks noChangeAspect="1" noChangeArrowheads="1"/>
          </p:cNvPicPr>
          <p:nvPr/>
        </p:nvPicPr>
        <p:blipFill>
          <a:blip r:embed="rId4" cstate="print"/>
          <a:srcRect t="13291"/>
          <a:stretch>
            <a:fillRect/>
          </a:stretch>
        </p:blipFill>
        <p:spPr bwMode="auto">
          <a:xfrm>
            <a:off x="0" y="237507"/>
            <a:ext cx="5147031" cy="2974129"/>
          </a:xfrm>
          <a:prstGeom prst="rect">
            <a:avLst/>
          </a:prstGeom>
          <a:noFill/>
        </p:spPr>
      </p:pic>
      <p:pic>
        <p:nvPicPr>
          <p:cNvPr id="3076" name="Picture 4" descr="C:\Users\1\Desktop\Skzz2iu9GM0.jpg"/>
          <p:cNvPicPr>
            <a:picLocks noChangeAspect="1" noChangeArrowheads="1"/>
          </p:cNvPicPr>
          <p:nvPr/>
        </p:nvPicPr>
        <p:blipFill>
          <a:blip r:embed="rId5" cstate="print"/>
          <a:srcRect t="9822"/>
          <a:stretch>
            <a:fillRect/>
          </a:stretch>
        </p:blipFill>
        <p:spPr bwMode="auto">
          <a:xfrm>
            <a:off x="5250666" y="1911927"/>
            <a:ext cx="6728430" cy="42632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split/>
    <p:sndAc>
      <p:stSnd loop="1">
        <p:snd r:embed="rId2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8000">
              <a:srgbClr val="7030A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Студентське самоврядування   ЗАПОРІЗЬКИЙ НАЦІОНАЛЬНИЙ ТЕХНІЧНИЙ УНІВЕРСИТЕТ_files\img-002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130" y="1508166"/>
            <a:ext cx="7517220" cy="498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85061" y="429881"/>
            <a:ext cx="8285018" cy="1107996"/>
          </a:xfrm>
          <a:prstGeom prst="rect">
            <a:avLst/>
          </a:prstGeom>
        </p:spPr>
        <p:txBody>
          <a:bodyPr wrap="square">
            <a:prstTxWarp prst="textDeflateBottom">
              <a:avLst>
                <a:gd name="adj" fmla="val 72507"/>
              </a:avLst>
            </a:prstTxWarp>
            <a:spAutoFit/>
          </a:bodyPr>
          <a:lstStyle/>
          <a:p>
            <a:pPr algn="ctr"/>
            <a:r>
              <a:rPr lang="ru-RU" sz="66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Ласкаво</a:t>
            </a:r>
            <a:r>
              <a:rPr lang="ru-RU" sz="6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просимо</a:t>
            </a:r>
            <a:endParaRPr lang="ru-RU" sz="6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95211" y="1862928"/>
            <a:ext cx="430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69063, </a:t>
            </a:r>
            <a:r>
              <a:rPr lang="ru-RU" sz="2000" b="1" dirty="0" smtClean="0"/>
              <a:t>м. </a:t>
            </a:r>
            <a:r>
              <a:rPr lang="ru-RU" sz="2000" b="1" dirty="0" err="1" smtClean="0"/>
              <a:t>Запоріжжя</a:t>
            </a:r>
            <a:r>
              <a:rPr lang="ru-RU" sz="2000" b="1" dirty="0" smtClean="0"/>
              <a:t>,</a:t>
            </a:r>
          </a:p>
          <a:p>
            <a:pPr algn="ctr"/>
            <a:r>
              <a:rPr lang="ru-RU" sz="2000" b="1" dirty="0" err="1" smtClean="0"/>
              <a:t>вул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Жуковського</a:t>
            </a:r>
            <a:r>
              <a:rPr lang="ru-RU" sz="2000" b="1" dirty="0" smtClean="0"/>
              <a:t>, 64, </a:t>
            </a:r>
          </a:p>
          <a:p>
            <a:pPr algn="ctr"/>
            <a:r>
              <a:rPr lang="ru-RU" sz="2000" b="1" dirty="0" smtClean="0"/>
              <a:t>Кафедра </a:t>
            </a:r>
            <a:r>
              <a:rPr lang="ru-RU" sz="2000" b="1" dirty="0" err="1" smtClean="0"/>
              <a:t>обліку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аудиту</a:t>
            </a:r>
          </a:p>
          <a:p>
            <a:pPr algn="ctr"/>
            <a:r>
              <a:rPr lang="ru-RU" sz="2000" b="1" dirty="0" smtClean="0"/>
              <a:t>(</a:t>
            </a:r>
            <a:r>
              <a:rPr lang="ru-RU" sz="2000" b="1" dirty="0" err="1" smtClean="0"/>
              <a:t>головний</a:t>
            </a:r>
            <a:r>
              <a:rPr lang="ru-RU" sz="2000" b="1" dirty="0" smtClean="0"/>
              <a:t> корпус ЗНТУ,ауд.277)</a:t>
            </a:r>
          </a:p>
          <a:p>
            <a:pPr algn="ctr"/>
            <a:r>
              <a:rPr lang="uk-UA" sz="2000" b="1" dirty="0" smtClean="0"/>
              <a:t>(061) 769-82-86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Kafedra_oblikzntu.edu.ua</a:t>
            </a:r>
          </a:p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93974" y="4377529"/>
            <a:ext cx="334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Приймальна</a:t>
            </a:r>
            <a:r>
              <a:rPr lang="ru-RU" sz="2400" b="1" dirty="0" smtClean="0"/>
              <a:t> ком</a:t>
            </a:r>
            <a:r>
              <a:rPr lang="uk-UA" sz="2400" b="1" dirty="0" err="1" smtClean="0"/>
              <a:t>ісія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66462" y="4916384"/>
            <a:ext cx="426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(061)</a:t>
            </a:r>
            <a:r>
              <a:rPr lang="uk-UA" b="1" dirty="0" smtClean="0"/>
              <a:t> </a:t>
            </a:r>
            <a:r>
              <a:rPr lang="en-US" b="1" dirty="0" smtClean="0"/>
              <a:t>769-82-26 </a:t>
            </a:r>
            <a:r>
              <a:rPr lang="uk-UA" b="1" dirty="0" smtClean="0"/>
              <a:t>або (061) 764-24-63</a:t>
            </a:r>
            <a:endParaRPr lang="ru-RU" b="1" dirty="0"/>
          </a:p>
        </p:txBody>
      </p:sp>
    </p:spTree>
  </p:cSld>
  <p:clrMapOvr>
    <a:masterClrMapping/>
  </p:clrMapOvr>
  <p:transition spd="slow" advTm="10000">
    <p:split dir="in"/>
    <p:sndAc>
      <p:stSnd loop="1">
        <p:snd r:embed="rId3" name="MUZYKA-DLYa-PREZENTACИИ-Bez-nazvaniya(muzofon.com)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ae2575917dd2d7f154f05a80065880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489744">
            <a:off x="7431485" y="478983"/>
            <a:ext cx="34398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Облік і аудит – найстаріша, найпочесніша та визнана історією людства спеціальність!</a:t>
            </a:r>
          </a:p>
          <a:p>
            <a:endParaRPr lang="uk-UA" sz="2800" b="1" dirty="0" smtClean="0">
              <a:solidFill>
                <a:prstClr val="black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uk-UA" sz="2800" b="1" dirty="0" smtClean="0">
              <a:solidFill>
                <a:prstClr val="black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uk-UA" sz="2800" b="1" dirty="0" smtClean="0">
              <a:solidFill>
                <a:prstClr val="black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uk-UA" sz="2800" b="1" dirty="0" smtClean="0">
              <a:solidFill>
                <a:prstClr val="black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ru-RU" sz="2800" b="1" dirty="0">
              <a:solidFill>
                <a:prstClr val="black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1586287"/>
      </p:ext>
    </p:extLst>
  </p:cSld>
  <p:clrMapOvr>
    <a:masterClrMapping/>
  </p:clrMapOvr>
  <p:transition spd="slow" advClick="0" advTm="10000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86" y="855024"/>
            <a:ext cx="4054864" cy="55499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38744" y="0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8744" y="184666"/>
            <a:ext cx="629219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/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Облік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– це основа управлінської інформаційної системи. Без нього неможливе функціонування підприємств і організацій різних галузей та форм власності. Недаремно у світі бухгалтерський облік називають  «мовою бізнесу».</a:t>
            </a:r>
          </a:p>
          <a:p>
            <a:pPr indent="432000" algn="just"/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Адже важко переоцінити роль, яку відіграють облікові працівники, задовольняючи інформаційні потреби на всіх рівнях управління.</a:t>
            </a:r>
          </a:p>
          <a:p>
            <a:pPr indent="432000" algn="just"/>
            <a:endParaRPr lang="uk-UA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indent="432000" algn="just"/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Саме таких фахівців у сфері бухгалтерського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обліку і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аудиту готує наша кафедра.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98040"/>
      </p:ext>
    </p:extLst>
  </p:cSld>
  <p:clrMapOvr>
    <a:masterClrMapping/>
  </p:clrMapOvr>
  <p:transition spd="slow" advClick="0" advTm="13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arasovau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3" y="341651"/>
            <a:ext cx="4629926" cy="62150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5906" y="509052"/>
            <a:ext cx="701977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По закінченню навчання випускники </a:t>
            </a:r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зі спеціальності «Облік і аудит» володіють такими  </a:t>
            </a:r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знанням та навиками: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ведення фінансового,  податкового, управлінського обліку в різних галузях господарської діяльності;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складання фінансової та податкової звітності;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калькулювання витрат за ціноутворення; ведення обліку в бюджетних, банківських установах, страхових компаніях, туристичних підприємствах;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планування аудиторських перевірок, складання програм аудиту, проведення аудиту окремих об'єктів та напрямів діяльності підприємств;  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роботи з такими інформаційними системами як: “1С: Підприємство. 8.2”. </a:t>
            </a:r>
          </a:p>
          <a:p>
            <a:pPr>
              <a:buFont typeface="Arial" pitchFamily="34" charset="0"/>
              <a:buChar char="•"/>
            </a:pPr>
            <a:endParaRPr lang="ru-RU" sz="2400" b="1" i="1" dirty="0">
              <a:solidFill>
                <a:srgbClr val="00B050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4368499"/>
      </p:ext>
    </p:extLst>
  </p:cSld>
  <p:clrMapOvr>
    <a:masterClrMapping/>
  </p:clrMapOvr>
  <p:transition spd="slow" advClick="0" advTm="13000"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byhgalteri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0890">
            <a:off x="108255" y="1155321"/>
            <a:ext cx="5501056" cy="45383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54536" y="295823"/>
            <a:ext cx="601881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Випускники зі спеціальності «Облік і аудит» можуть </a:t>
            </a:r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працювати</a:t>
            </a:r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на підприємстві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малого, середнього та великого бізнесу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; </a:t>
            </a:r>
            <a:endParaRPr lang="uk-UA" sz="2100" b="1" dirty="0" smtClean="0">
              <a:solidFill>
                <a:prstClr val="black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у торговельних організаціях; </a:t>
            </a: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у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страхових компаніях та консалтингових фірмах;</a:t>
            </a: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у територіальних органах Державної фіскальної служби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;</a:t>
            </a:r>
            <a:endParaRPr lang="uk-UA" sz="2100" b="1" dirty="0" smtClean="0">
              <a:solidFill>
                <a:prstClr val="black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в аудиторських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фірмах</a:t>
            </a:r>
            <a:r>
              <a:rPr lang="ru-RU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у територіальних органах Державної казначейської служби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;</a:t>
            </a:r>
            <a:endParaRPr lang="uk-UA" sz="2100" b="1" dirty="0" smtClean="0">
              <a:solidFill>
                <a:prstClr val="black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в органах соціального захисту населення та регіональних митницях;</a:t>
            </a: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у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банківських установах;</a:t>
            </a:r>
          </a:p>
          <a:p>
            <a:pPr>
              <a:buFont typeface="Arial" pitchFamily="34" charset="0"/>
              <a:buChar char="•"/>
            </a:pP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у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державних органах виконавчої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влади; в органах  </a:t>
            </a:r>
            <a:r>
              <a:rPr lang="uk-UA" sz="21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місцевого самоврядування та інших установах.</a:t>
            </a:r>
          </a:p>
          <a:p>
            <a:r>
              <a:rPr lang="uk-UA" sz="24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913495"/>
      </p:ext>
    </p:extLst>
  </p:cSld>
  <p:clrMapOvr>
    <a:masterClrMapping/>
  </p:clrMapOvr>
  <p:transition spd="slow" advClick="0" advTm="12000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453" y="1000816"/>
            <a:ext cx="73245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По закінченню навчання випускники</a:t>
            </a:r>
            <a:r>
              <a:rPr lang="uk-UA" sz="28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</a:t>
            </a:r>
            <a:r>
              <a:rPr lang="uk-UA" sz="2800" b="1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можуть займати посади:</a:t>
            </a:r>
            <a:endParaRPr lang="uk-UA" sz="2000" b="1" dirty="0" smtClean="0">
              <a:solidFill>
                <a:prstClr val="black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бухгалтера;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бухгалтера-аналітика;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бухгалтера-ревізора;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судово-бухгалтерського експерта;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аудитора;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консультанта з податків та зборів; 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економіста з бухгалтерського обліку та аналізу господарської діяльності; </a:t>
            </a:r>
            <a:endParaRPr lang="uk-UA" sz="2000" dirty="0" smtClean="0">
              <a:solidFill>
                <a:prstClr val="black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фінансового аналітика;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консультанта з антикризових питань;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спеціаліста з інвестиційного менеджменту;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 </a:t>
            </a:r>
            <a:r>
              <a:rPr lang="uk-UA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головного бухгалтера, фінансового директора.</a:t>
            </a:r>
            <a:endParaRPr lang="ru-RU" sz="2000" dirty="0">
              <a:solidFill>
                <a:srgbClr val="00B050"/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</p:txBody>
      </p:sp>
      <p:pic>
        <p:nvPicPr>
          <p:cNvPr id="22531" name="Picture 3" descr="C:\Users\1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946" y="1407499"/>
            <a:ext cx="3849364" cy="4533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59305"/>
      </p:ext>
    </p:extLst>
  </p:cSld>
  <p:clrMapOvr>
    <a:masterClrMapping/>
  </p:clrMapOvr>
  <p:transition spd="slow" advClick="0" advTm="12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0514" y="423081"/>
            <a:ext cx="7560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Якщо ти готовий обрати своє майбутнє, тобі до нас 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&amp;ZHcy;&amp;iecy;&amp;ncy;&amp;scy;&amp;kcy;&amp;icy;&amp;jcy; &amp;shcy;&amp;acy;&amp;bcy;&amp;lcy;&amp;ocy;&amp;ncy; &amp;dcy;&amp;lcy;&amp;yacy; &amp;fcy;&amp;ocy;&amp;tcy;&amp;ocy;&amp;shcy;&amp;ocy;&amp;pcy;&amp;acy; - &amp;Gcy;&amp;iecy;&amp;ncy;&amp;iecy;&amp;rcy;&amp;acy;&amp;lcy;&amp;softcy;&amp;ncy;&amp;ycy;&amp;jcy; &amp;dcy;&amp;icy;&amp;rcy;&amp;iecy;&amp;kcy;&amp;tcy;&amp;ocy;&amp;rcy; &quot; &amp;Kcy;&amp;acy;&amp;tcy;&amp;acy;&amp;lcy;&amp;ocy;&amp;gcy;…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8"/>
          <a:stretch/>
        </p:blipFill>
        <p:spPr bwMode="auto">
          <a:xfrm>
            <a:off x="6107516" y="1966121"/>
            <a:ext cx="5838825" cy="42921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Ocy;&amp;tcy;&amp;dcy;&amp;iecy;&amp;lcy; &amp;pcy;&amp;iecy;&amp;rcy;&amp;scy;&amp;ocy;&amp;ncy;&amp;acy;&amp;lcy;&amp;acy;- &amp;pcy;&amp;rcy;&amp;ocy;&amp;fcy;&amp;icy;&amp;lcy;&amp;softcy; &amp;pcy;&amp;ocy;&amp;lcy;&amp;softcy;&amp;zcy;&amp;ocy;&amp;vcy;&amp;acy;&amp;tcy;&amp;iecy;&amp;lcy;&amp;yacy; &amp;scy; id 325206 - Sindom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4" y="1966120"/>
            <a:ext cx="5254388" cy="42774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19303"/>
      </p:ext>
    </p:extLst>
  </p:cSld>
  <p:clrMapOvr>
    <a:masterClrMapping/>
  </p:clrMapOvr>
  <p:transition spd="slow" advClick="0" advTm="10000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Zcy;&amp;Ncy;&amp;Tcy;&amp;Ucy; &amp;Zcy;&amp;acy;&amp;pcy;&amp;ocy;&amp;rcy;&amp;ocy;&amp;zhcy;&amp;scy;&amp;kcy;&amp;icy;&amp;jcy; &amp;ncy;&amp;acy;&amp;tscy;&amp;icy;&amp;ocy;&amp;ncy;&amp;acy;&amp;lcy;&amp;softcy;&amp;ncy;&amp;ycy;&amp;jcy; &amp;tcy;&amp;iecy;&amp;khcy;&amp;ncy;&amp;icy;&amp;chcy;&amp;iecy;&amp;scy;&amp;kcy;&amp;icy;&amp;jcy; &amp;ucy;&amp;ncy;&amp;icy;&amp;vcy;&amp;iecy;&amp;r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971"/>
            <a:ext cx="2790701" cy="41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34880912"/>
              </p:ext>
            </p:extLst>
          </p:nvPr>
        </p:nvGraphicFramePr>
        <p:xfrm>
          <a:off x="2358758" y="-237506"/>
          <a:ext cx="9007518" cy="354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99034" y="3542392"/>
            <a:ext cx="539086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Below"/>
              <a:lightRig rig="threePt" dir="t"/>
            </a:scene3d>
          </a:bodyPr>
          <a:lstStyle/>
          <a:p>
            <a:r>
              <a:rPr lang="uk-UA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Презентує</a:t>
            </a:r>
            <a:endParaRPr lang="ru-RU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11722" y="4747556"/>
            <a:ext cx="2183642" cy="656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герб готово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30" y="3235570"/>
            <a:ext cx="3485270" cy="362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illy Wood &amp; The Prick and Robin Schulz - Prayer In C (Robin Schulz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90525" y="540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03267"/>
      </p:ext>
    </p:extLst>
  </p:cSld>
  <p:clrMapOvr>
    <a:masterClrMapping/>
  </p:clrMapOvr>
  <p:transition spd="slow" advClick="0" advTm="10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</TotalTime>
  <Words>515</Words>
  <Application>Microsoft Office PowerPoint</Application>
  <PresentationFormat>Произвольный</PresentationFormat>
  <Paragraphs>100</Paragraphs>
  <Slides>28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КВН</vt:lpstr>
      <vt:lpstr>Презентация PowerPoint</vt:lpstr>
      <vt:lpstr>Презентация PowerPoint</vt:lpstr>
      <vt:lpstr>Міс ЗНТУ 2014</vt:lpstr>
      <vt:lpstr>Вручення дипломів 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Мульченко</dc:creator>
  <cp:lastModifiedBy>user</cp:lastModifiedBy>
  <cp:revision>164</cp:revision>
  <dcterms:created xsi:type="dcterms:W3CDTF">2014-12-17T10:08:00Z</dcterms:created>
  <dcterms:modified xsi:type="dcterms:W3CDTF">2015-05-06T10:59:43Z</dcterms:modified>
</cp:coreProperties>
</file>